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511" r:id="rId3"/>
    <p:sldId id="506" r:id="rId4"/>
    <p:sldId id="521" r:id="rId5"/>
    <p:sldId id="542" r:id="rId6"/>
    <p:sldId id="546" r:id="rId7"/>
    <p:sldId id="547" r:id="rId8"/>
    <p:sldId id="544" r:id="rId9"/>
    <p:sldId id="545" r:id="rId10"/>
    <p:sldId id="505" r:id="rId11"/>
    <p:sldId id="548" r:id="rId12"/>
    <p:sldId id="540" r:id="rId13"/>
  </p:sldIdLst>
  <p:sldSz cx="9144000" cy="5143500" type="screen16x9"/>
  <p:notesSz cx="7023100" cy="9309100"/>
  <p:embeddedFontLs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DD"/>
    <a:srgbClr val="002060"/>
    <a:srgbClr val="E3295A"/>
    <a:srgbClr val="3C90CE"/>
    <a:srgbClr val="A0C03B"/>
    <a:srgbClr val="0000FF"/>
    <a:srgbClr val="F8C1FF"/>
    <a:srgbClr val="DDACFF"/>
    <a:srgbClr val="CAA6FB"/>
    <a:srgbClr val="011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68213" autoAdjust="0"/>
  </p:normalViewPr>
  <p:slideViewPr>
    <p:cSldViewPr snapToGrid="0">
      <p:cViewPr varScale="1">
        <p:scale>
          <a:sx n="91" d="100"/>
          <a:sy n="91" d="100"/>
        </p:scale>
        <p:origin x="84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66"/>
    </p:cViewPr>
  </p:sorterViewPr>
  <p:notesViewPr>
    <p:cSldViewPr snapToGrid="0">
      <p:cViewPr varScale="1">
        <p:scale>
          <a:sx n="64" d="100"/>
          <a:sy n="64" d="100"/>
        </p:scale>
        <p:origin x="308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6292F1-E7FB-4055-96DE-37929D720D4D}" type="doc">
      <dgm:prSet loTypeId="urn:microsoft.com/office/officeart/2005/8/layout/hList7" loCatId="relationship" qsTypeId="urn:microsoft.com/office/officeart/2005/8/quickstyle/simple1" qsCatId="simple" csTypeId="urn:microsoft.com/office/officeart/2005/8/colors/colorful4" csCatId="colorful" phldr="1"/>
      <dgm:spPr/>
    </dgm:pt>
    <dgm:pt modelId="{59255FCA-098E-4538-88BA-89B4EB07AE80}">
      <dgm:prSet phldrT="[Text]"/>
      <dgm:spPr>
        <a:solidFill>
          <a:srgbClr val="3C90CE"/>
        </a:solidFill>
      </dgm:spPr>
      <dgm:t>
        <a:bodyPr/>
        <a:lstStyle/>
        <a:p>
          <a:r>
            <a:rPr lang="en-US" dirty="0" smtClean="0"/>
            <a:t>Trust and Accountability</a:t>
          </a:r>
          <a:endParaRPr lang="en-US" dirty="0"/>
        </a:p>
      </dgm:t>
    </dgm:pt>
    <dgm:pt modelId="{D72284E6-ABE9-4DFB-A5D4-93E3F2B31A2B}" type="parTrans" cxnId="{B9E70C58-510F-42D6-8D0A-C66CA1066954}">
      <dgm:prSet/>
      <dgm:spPr/>
      <dgm:t>
        <a:bodyPr/>
        <a:lstStyle/>
        <a:p>
          <a:endParaRPr lang="en-US"/>
        </a:p>
      </dgm:t>
    </dgm:pt>
    <dgm:pt modelId="{20FA3EE3-4550-43AB-A2F6-D8765B3CB6DC}" type="sibTrans" cxnId="{B9E70C58-510F-42D6-8D0A-C66CA1066954}">
      <dgm:prSet/>
      <dgm:spPr/>
      <dgm:t>
        <a:bodyPr/>
        <a:lstStyle/>
        <a:p>
          <a:endParaRPr lang="en-US"/>
        </a:p>
      </dgm:t>
    </dgm:pt>
    <dgm:pt modelId="{ED380EE5-C17D-4E6E-8DC6-950F84BB82C1}">
      <dgm:prSet phldrT="[Text]"/>
      <dgm:spPr>
        <a:solidFill>
          <a:srgbClr val="A0C03B"/>
        </a:solidFill>
      </dgm:spPr>
      <dgm:t>
        <a:bodyPr/>
        <a:lstStyle/>
        <a:p>
          <a:r>
            <a:rPr lang="en-US" dirty="0" smtClean="0"/>
            <a:t>Transparency</a:t>
          </a:r>
          <a:endParaRPr lang="en-US" dirty="0"/>
        </a:p>
      </dgm:t>
    </dgm:pt>
    <dgm:pt modelId="{0CBB71A2-8F81-406F-9C79-C76B386AB862}" type="parTrans" cxnId="{9F5CE630-E3AA-4357-9C5D-F581DE38ECCC}">
      <dgm:prSet/>
      <dgm:spPr/>
      <dgm:t>
        <a:bodyPr/>
        <a:lstStyle/>
        <a:p>
          <a:endParaRPr lang="en-US"/>
        </a:p>
      </dgm:t>
    </dgm:pt>
    <dgm:pt modelId="{2EDB596E-0CD7-4C68-BEE2-F58E54B00253}" type="sibTrans" cxnId="{9F5CE630-E3AA-4357-9C5D-F581DE38ECCC}">
      <dgm:prSet/>
      <dgm:spPr/>
      <dgm:t>
        <a:bodyPr/>
        <a:lstStyle/>
        <a:p>
          <a:endParaRPr lang="en-US"/>
        </a:p>
      </dgm:t>
    </dgm:pt>
    <dgm:pt modelId="{758EBF28-F88A-4A61-A7B7-C61D558464D8}">
      <dgm:prSet phldrT="[Text]"/>
      <dgm:spPr>
        <a:solidFill>
          <a:srgbClr val="E3295A"/>
        </a:solidFill>
      </dgm:spPr>
      <dgm:t>
        <a:bodyPr/>
        <a:lstStyle/>
        <a:p>
          <a:r>
            <a:rPr lang="en-US" dirty="0" smtClean="0"/>
            <a:t>Availability </a:t>
          </a:r>
          <a:endParaRPr lang="en-US" dirty="0"/>
        </a:p>
      </dgm:t>
    </dgm:pt>
    <dgm:pt modelId="{77247676-D039-4849-9C7D-2B67DA0654DD}" type="parTrans" cxnId="{65E46A73-689C-4EFA-AE0D-2B6FFF508D3B}">
      <dgm:prSet/>
      <dgm:spPr/>
      <dgm:t>
        <a:bodyPr/>
        <a:lstStyle/>
        <a:p>
          <a:endParaRPr lang="en-US"/>
        </a:p>
      </dgm:t>
    </dgm:pt>
    <dgm:pt modelId="{4D235575-D125-4CFF-B650-5002CCEA554D}" type="sibTrans" cxnId="{65E46A73-689C-4EFA-AE0D-2B6FFF508D3B}">
      <dgm:prSet/>
      <dgm:spPr/>
      <dgm:t>
        <a:bodyPr/>
        <a:lstStyle/>
        <a:p>
          <a:endParaRPr lang="en-US"/>
        </a:p>
      </dgm:t>
    </dgm:pt>
    <dgm:pt modelId="{4A14E8DC-BF9D-4E97-A239-A89F9929928E}" type="pres">
      <dgm:prSet presAssocID="{556292F1-E7FB-4055-96DE-37929D720D4D}" presName="Name0" presStyleCnt="0">
        <dgm:presLayoutVars>
          <dgm:dir/>
          <dgm:resizeHandles val="exact"/>
        </dgm:presLayoutVars>
      </dgm:prSet>
      <dgm:spPr/>
    </dgm:pt>
    <dgm:pt modelId="{F79218B8-08ED-4952-BD50-ED0EE4911E74}" type="pres">
      <dgm:prSet presAssocID="{556292F1-E7FB-4055-96DE-37929D720D4D}" presName="fgShape" presStyleLbl="fgShp" presStyleIdx="0" presStyleCnt="1" custFlipVert="1" custFlipHor="1" custScaleX="11256" custScaleY="36409" custLinFactNeighborX="-1125" custLinFactNeighborY="-22900"/>
      <dgm:spPr>
        <a:noFill/>
        <a:ln>
          <a:noFill/>
        </a:ln>
      </dgm:spPr>
    </dgm:pt>
    <dgm:pt modelId="{5ABDC5B4-D791-40CC-839A-F6DA8C1B3D3A}" type="pres">
      <dgm:prSet presAssocID="{556292F1-E7FB-4055-96DE-37929D720D4D}" presName="linComp" presStyleCnt="0"/>
      <dgm:spPr/>
    </dgm:pt>
    <dgm:pt modelId="{8188F1E4-4962-497A-9972-A59A14938071}" type="pres">
      <dgm:prSet presAssocID="{59255FCA-098E-4538-88BA-89B4EB07AE80}" presName="compNode" presStyleCnt="0"/>
      <dgm:spPr/>
    </dgm:pt>
    <dgm:pt modelId="{B928E616-3351-4785-953C-CD93881A23FB}" type="pres">
      <dgm:prSet presAssocID="{59255FCA-098E-4538-88BA-89B4EB07AE80}" presName="bkgdShape" presStyleLbl="node1" presStyleIdx="0" presStyleCnt="3"/>
      <dgm:spPr/>
      <dgm:t>
        <a:bodyPr/>
        <a:lstStyle/>
        <a:p>
          <a:endParaRPr lang="en-US"/>
        </a:p>
      </dgm:t>
    </dgm:pt>
    <dgm:pt modelId="{DD14CFE3-A4D8-4A1B-973E-092F3E7ACACA}" type="pres">
      <dgm:prSet presAssocID="{59255FCA-098E-4538-88BA-89B4EB07AE8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0869E0-9921-401C-B3B1-710800C688F7}" type="pres">
      <dgm:prSet presAssocID="{59255FCA-098E-4538-88BA-89B4EB07AE80}" presName="invisiNode" presStyleLbl="node1" presStyleIdx="0" presStyleCnt="3"/>
      <dgm:spPr/>
    </dgm:pt>
    <dgm:pt modelId="{E6156F7F-7A42-4E69-BC8A-82C12FAA7F34}" type="pres">
      <dgm:prSet presAssocID="{59255FCA-098E-4538-88BA-89B4EB07AE80}" presName="imagNode" presStyleLbl="fgImgPlace1" presStyleIdx="0" presStyleCnt="3"/>
      <dgm:spPr>
        <a:blipFill dpi="0"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0871EFD-2B67-4279-A401-1A2B381E598E}" type="pres">
      <dgm:prSet presAssocID="{20FA3EE3-4550-43AB-A2F6-D8765B3CB6D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FEF3E83-643B-453B-846F-CC115CB2BD70}" type="pres">
      <dgm:prSet presAssocID="{ED380EE5-C17D-4E6E-8DC6-950F84BB82C1}" presName="compNode" presStyleCnt="0"/>
      <dgm:spPr/>
    </dgm:pt>
    <dgm:pt modelId="{8247D3D6-A1A8-4B5F-A59A-AC493D506CFB}" type="pres">
      <dgm:prSet presAssocID="{ED380EE5-C17D-4E6E-8DC6-950F84BB82C1}" presName="bkgdShape" presStyleLbl="node1" presStyleIdx="1" presStyleCnt="3"/>
      <dgm:spPr/>
      <dgm:t>
        <a:bodyPr/>
        <a:lstStyle/>
        <a:p>
          <a:endParaRPr lang="en-US"/>
        </a:p>
      </dgm:t>
    </dgm:pt>
    <dgm:pt modelId="{A03D72B7-9A38-440C-A670-D029FBADC02A}" type="pres">
      <dgm:prSet presAssocID="{ED380EE5-C17D-4E6E-8DC6-950F84BB82C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2D4BA-777E-4BD0-9174-F4172002A8C0}" type="pres">
      <dgm:prSet presAssocID="{ED380EE5-C17D-4E6E-8DC6-950F84BB82C1}" presName="invisiNode" presStyleLbl="node1" presStyleIdx="1" presStyleCnt="3"/>
      <dgm:spPr/>
    </dgm:pt>
    <dgm:pt modelId="{FC430BBA-4946-4580-B5A8-B1CB862FCF38}" type="pres">
      <dgm:prSet presAssocID="{ED380EE5-C17D-4E6E-8DC6-950F84BB82C1}" presName="imagNode" presStyleLbl="fgImgPlace1" presStyleIdx="1" presStyleCnt="3"/>
      <dgm:spPr>
        <a:blipFill dpi="0" rotWithShape="1">
          <a:blip xmlns:r="http://schemas.openxmlformats.org/officeDocument/2006/relationships" r:embed="rId2">
            <a:duotone>
              <a:schemeClr val="accent4">
                <a:hueOff val="4975883"/>
                <a:satOff val="-36079"/>
                <a:lumOff val="-4150"/>
                <a:alphaOff val="0"/>
                <a:shade val="20000"/>
                <a:satMod val="200000"/>
              </a:schemeClr>
              <a:schemeClr val="accent4">
                <a:hueOff val="4975883"/>
                <a:satOff val="-36079"/>
                <a:lumOff val="-415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12452C0-C551-479C-B2E2-DFBACFA9B1B2}" type="pres">
      <dgm:prSet presAssocID="{2EDB596E-0CD7-4C68-BEE2-F58E54B0025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CBD3E3-719A-4AF4-B249-A6C7B1877403}" type="pres">
      <dgm:prSet presAssocID="{758EBF28-F88A-4A61-A7B7-C61D558464D8}" presName="compNode" presStyleCnt="0"/>
      <dgm:spPr/>
    </dgm:pt>
    <dgm:pt modelId="{E89EC0FF-66CB-4AE9-805F-CDC949BE0332}" type="pres">
      <dgm:prSet presAssocID="{758EBF28-F88A-4A61-A7B7-C61D558464D8}" presName="bkgdShape" presStyleLbl="node1" presStyleIdx="2" presStyleCnt="3"/>
      <dgm:spPr/>
      <dgm:t>
        <a:bodyPr/>
        <a:lstStyle/>
        <a:p>
          <a:endParaRPr lang="en-US"/>
        </a:p>
      </dgm:t>
    </dgm:pt>
    <dgm:pt modelId="{95E94258-3366-43A6-B5D3-BDEE64EF5034}" type="pres">
      <dgm:prSet presAssocID="{758EBF28-F88A-4A61-A7B7-C61D558464D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197F5-FFFA-4969-A21C-761928446BCD}" type="pres">
      <dgm:prSet presAssocID="{758EBF28-F88A-4A61-A7B7-C61D558464D8}" presName="invisiNode" presStyleLbl="node1" presStyleIdx="2" presStyleCnt="3"/>
      <dgm:spPr/>
    </dgm:pt>
    <dgm:pt modelId="{8D0C70EA-C0CE-4F7E-ABD6-6E902101885B}" type="pres">
      <dgm:prSet presAssocID="{758EBF28-F88A-4A61-A7B7-C61D558464D8}" presName="imagNode" presStyleLbl="fgImgPlace1" presStyleIdx="2" presStyleCnt="3"/>
      <dgm:spPr>
        <a:blipFill dpi="0" rotWithShape="1">
          <a:blip xmlns:r="http://schemas.openxmlformats.org/officeDocument/2006/relationships" r:embed="rId3">
            <a:duotone>
              <a:schemeClr val="accent4">
                <a:hueOff val="9951766"/>
                <a:satOff val="-72158"/>
                <a:lumOff val="-8301"/>
                <a:alphaOff val="0"/>
                <a:shade val="20000"/>
                <a:satMod val="200000"/>
              </a:schemeClr>
              <a:schemeClr val="accent4">
                <a:hueOff val="9951766"/>
                <a:satOff val="-72158"/>
                <a:lumOff val="-830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D518809-9F0A-4403-8237-B716D8D9FFFB}" type="presOf" srcId="{556292F1-E7FB-4055-96DE-37929D720D4D}" destId="{4A14E8DC-BF9D-4E97-A239-A89F9929928E}" srcOrd="0" destOrd="0" presId="urn:microsoft.com/office/officeart/2005/8/layout/hList7"/>
    <dgm:cxn modelId="{042E57C6-A1A7-4A60-8B5B-B2428CE662A5}" type="presOf" srcId="{20FA3EE3-4550-43AB-A2F6-D8765B3CB6DC}" destId="{10871EFD-2B67-4279-A401-1A2B381E598E}" srcOrd="0" destOrd="0" presId="urn:microsoft.com/office/officeart/2005/8/layout/hList7"/>
    <dgm:cxn modelId="{65E46A73-689C-4EFA-AE0D-2B6FFF508D3B}" srcId="{556292F1-E7FB-4055-96DE-37929D720D4D}" destId="{758EBF28-F88A-4A61-A7B7-C61D558464D8}" srcOrd="2" destOrd="0" parTransId="{77247676-D039-4849-9C7D-2B67DA0654DD}" sibTransId="{4D235575-D125-4CFF-B650-5002CCEA554D}"/>
    <dgm:cxn modelId="{14121E4F-6F24-4099-80F3-C821E5497F9A}" type="presOf" srcId="{59255FCA-098E-4538-88BA-89B4EB07AE80}" destId="{B928E616-3351-4785-953C-CD93881A23FB}" srcOrd="0" destOrd="0" presId="urn:microsoft.com/office/officeart/2005/8/layout/hList7"/>
    <dgm:cxn modelId="{9F5CE630-E3AA-4357-9C5D-F581DE38ECCC}" srcId="{556292F1-E7FB-4055-96DE-37929D720D4D}" destId="{ED380EE5-C17D-4E6E-8DC6-950F84BB82C1}" srcOrd="1" destOrd="0" parTransId="{0CBB71A2-8F81-406F-9C79-C76B386AB862}" sibTransId="{2EDB596E-0CD7-4C68-BEE2-F58E54B00253}"/>
    <dgm:cxn modelId="{894A7BA2-34C3-444F-9A05-0ECD1AF564C1}" type="presOf" srcId="{758EBF28-F88A-4A61-A7B7-C61D558464D8}" destId="{95E94258-3366-43A6-B5D3-BDEE64EF5034}" srcOrd="1" destOrd="0" presId="urn:microsoft.com/office/officeart/2005/8/layout/hList7"/>
    <dgm:cxn modelId="{AA7B492E-D968-41AD-A3A8-53C0A2445970}" type="presOf" srcId="{ED380EE5-C17D-4E6E-8DC6-950F84BB82C1}" destId="{8247D3D6-A1A8-4B5F-A59A-AC493D506CFB}" srcOrd="0" destOrd="0" presId="urn:microsoft.com/office/officeart/2005/8/layout/hList7"/>
    <dgm:cxn modelId="{985BF5F5-A193-4A0E-BDA6-932D590DCE9B}" type="presOf" srcId="{ED380EE5-C17D-4E6E-8DC6-950F84BB82C1}" destId="{A03D72B7-9A38-440C-A670-D029FBADC02A}" srcOrd="1" destOrd="0" presId="urn:microsoft.com/office/officeart/2005/8/layout/hList7"/>
    <dgm:cxn modelId="{B9E70C58-510F-42D6-8D0A-C66CA1066954}" srcId="{556292F1-E7FB-4055-96DE-37929D720D4D}" destId="{59255FCA-098E-4538-88BA-89B4EB07AE80}" srcOrd="0" destOrd="0" parTransId="{D72284E6-ABE9-4DFB-A5D4-93E3F2B31A2B}" sibTransId="{20FA3EE3-4550-43AB-A2F6-D8765B3CB6DC}"/>
    <dgm:cxn modelId="{3348BA2E-4AD7-4E1E-841F-45E3AEB61F8F}" type="presOf" srcId="{59255FCA-098E-4538-88BA-89B4EB07AE80}" destId="{DD14CFE3-A4D8-4A1B-973E-092F3E7ACACA}" srcOrd="1" destOrd="0" presId="urn:microsoft.com/office/officeart/2005/8/layout/hList7"/>
    <dgm:cxn modelId="{4720B1DE-14A8-42C3-A473-7095839E43A3}" type="presOf" srcId="{758EBF28-F88A-4A61-A7B7-C61D558464D8}" destId="{E89EC0FF-66CB-4AE9-805F-CDC949BE0332}" srcOrd="0" destOrd="0" presId="urn:microsoft.com/office/officeart/2005/8/layout/hList7"/>
    <dgm:cxn modelId="{565D9227-E74F-4EC4-A82A-B401560D3021}" type="presOf" srcId="{2EDB596E-0CD7-4C68-BEE2-F58E54B00253}" destId="{512452C0-C551-479C-B2E2-DFBACFA9B1B2}" srcOrd="0" destOrd="0" presId="urn:microsoft.com/office/officeart/2005/8/layout/hList7"/>
    <dgm:cxn modelId="{37B33E3D-C813-4AEE-8C4E-5EB6B77AD89F}" type="presParOf" srcId="{4A14E8DC-BF9D-4E97-A239-A89F9929928E}" destId="{F79218B8-08ED-4952-BD50-ED0EE4911E74}" srcOrd="0" destOrd="0" presId="urn:microsoft.com/office/officeart/2005/8/layout/hList7"/>
    <dgm:cxn modelId="{0C8B3292-4DF4-4F23-9BC4-6AE41A984185}" type="presParOf" srcId="{4A14E8DC-BF9D-4E97-A239-A89F9929928E}" destId="{5ABDC5B4-D791-40CC-839A-F6DA8C1B3D3A}" srcOrd="1" destOrd="0" presId="urn:microsoft.com/office/officeart/2005/8/layout/hList7"/>
    <dgm:cxn modelId="{B5F0D27E-6B41-4976-B358-7A28076066F3}" type="presParOf" srcId="{5ABDC5B4-D791-40CC-839A-F6DA8C1B3D3A}" destId="{8188F1E4-4962-497A-9972-A59A14938071}" srcOrd="0" destOrd="0" presId="urn:microsoft.com/office/officeart/2005/8/layout/hList7"/>
    <dgm:cxn modelId="{887A3D7D-126C-4B1F-9280-2178A3882385}" type="presParOf" srcId="{8188F1E4-4962-497A-9972-A59A14938071}" destId="{B928E616-3351-4785-953C-CD93881A23FB}" srcOrd="0" destOrd="0" presId="urn:microsoft.com/office/officeart/2005/8/layout/hList7"/>
    <dgm:cxn modelId="{22A3F3CB-B4BA-4640-B665-8565ECB5C4B2}" type="presParOf" srcId="{8188F1E4-4962-497A-9972-A59A14938071}" destId="{DD14CFE3-A4D8-4A1B-973E-092F3E7ACACA}" srcOrd="1" destOrd="0" presId="urn:microsoft.com/office/officeart/2005/8/layout/hList7"/>
    <dgm:cxn modelId="{C7D0F840-69FC-4900-8ECD-6CAB7DF640F1}" type="presParOf" srcId="{8188F1E4-4962-497A-9972-A59A14938071}" destId="{FE0869E0-9921-401C-B3B1-710800C688F7}" srcOrd="2" destOrd="0" presId="urn:microsoft.com/office/officeart/2005/8/layout/hList7"/>
    <dgm:cxn modelId="{1CDF9C5F-D4EF-4905-8DD0-E7F3BBC3688E}" type="presParOf" srcId="{8188F1E4-4962-497A-9972-A59A14938071}" destId="{E6156F7F-7A42-4E69-BC8A-82C12FAA7F34}" srcOrd="3" destOrd="0" presId="urn:microsoft.com/office/officeart/2005/8/layout/hList7"/>
    <dgm:cxn modelId="{C22ACD16-ACCE-478A-BFF0-516DE0E1158E}" type="presParOf" srcId="{5ABDC5B4-D791-40CC-839A-F6DA8C1B3D3A}" destId="{10871EFD-2B67-4279-A401-1A2B381E598E}" srcOrd="1" destOrd="0" presId="urn:microsoft.com/office/officeart/2005/8/layout/hList7"/>
    <dgm:cxn modelId="{DB6D6836-6D88-4A20-AF8F-7B9EC55ACE92}" type="presParOf" srcId="{5ABDC5B4-D791-40CC-839A-F6DA8C1B3D3A}" destId="{DFEF3E83-643B-453B-846F-CC115CB2BD70}" srcOrd="2" destOrd="0" presId="urn:microsoft.com/office/officeart/2005/8/layout/hList7"/>
    <dgm:cxn modelId="{5C7821BB-5E5A-4D48-B971-EE73BCDECAEF}" type="presParOf" srcId="{DFEF3E83-643B-453B-846F-CC115CB2BD70}" destId="{8247D3D6-A1A8-4B5F-A59A-AC493D506CFB}" srcOrd="0" destOrd="0" presId="urn:microsoft.com/office/officeart/2005/8/layout/hList7"/>
    <dgm:cxn modelId="{5F207A2C-5392-43A3-A88D-6C8E06D72F91}" type="presParOf" srcId="{DFEF3E83-643B-453B-846F-CC115CB2BD70}" destId="{A03D72B7-9A38-440C-A670-D029FBADC02A}" srcOrd="1" destOrd="0" presId="urn:microsoft.com/office/officeart/2005/8/layout/hList7"/>
    <dgm:cxn modelId="{6CECB4BB-D752-4A92-941C-01F22227DBA6}" type="presParOf" srcId="{DFEF3E83-643B-453B-846F-CC115CB2BD70}" destId="{5992D4BA-777E-4BD0-9174-F4172002A8C0}" srcOrd="2" destOrd="0" presId="urn:microsoft.com/office/officeart/2005/8/layout/hList7"/>
    <dgm:cxn modelId="{63565A35-2BE5-46DF-9018-053648A030C9}" type="presParOf" srcId="{DFEF3E83-643B-453B-846F-CC115CB2BD70}" destId="{FC430BBA-4946-4580-B5A8-B1CB862FCF38}" srcOrd="3" destOrd="0" presId="urn:microsoft.com/office/officeart/2005/8/layout/hList7"/>
    <dgm:cxn modelId="{F28F4F75-6B31-4CB0-8A89-00D7A0D8EBDB}" type="presParOf" srcId="{5ABDC5B4-D791-40CC-839A-F6DA8C1B3D3A}" destId="{512452C0-C551-479C-B2E2-DFBACFA9B1B2}" srcOrd="3" destOrd="0" presId="urn:microsoft.com/office/officeart/2005/8/layout/hList7"/>
    <dgm:cxn modelId="{A5741591-37A2-4EBE-8426-3B973556A053}" type="presParOf" srcId="{5ABDC5B4-D791-40CC-839A-F6DA8C1B3D3A}" destId="{FFCBD3E3-719A-4AF4-B249-A6C7B1877403}" srcOrd="4" destOrd="0" presId="urn:microsoft.com/office/officeart/2005/8/layout/hList7"/>
    <dgm:cxn modelId="{C36938C3-D742-4497-BFD1-0424BC9D47E0}" type="presParOf" srcId="{FFCBD3E3-719A-4AF4-B249-A6C7B1877403}" destId="{E89EC0FF-66CB-4AE9-805F-CDC949BE0332}" srcOrd="0" destOrd="0" presId="urn:microsoft.com/office/officeart/2005/8/layout/hList7"/>
    <dgm:cxn modelId="{230ABCA7-526B-4F2E-8558-898C978055F9}" type="presParOf" srcId="{FFCBD3E3-719A-4AF4-B249-A6C7B1877403}" destId="{95E94258-3366-43A6-B5D3-BDEE64EF5034}" srcOrd="1" destOrd="0" presId="urn:microsoft.com/office/officeart/2005/8/layout/hList7"/>
    <dgm:cxn modelId="{339C956C-04E3-4A10-9015-9EC7B2A7491D}" type="presParOf" srcId="{FFCBD3E3-719A-4AF4-B249-A6C7B1877403}" destId="{283197F5-FFFA-4969-A21C-761928446BCD}" srcOrd="2" destOrd="0" presId="urn:microsoft.com/office/officeart/2005/8/layout/hList7"/>
    <dgm:cxn modelId="{6B684BC8-2C88-46A6-BC87-084BE171F008}" type="presParOf" srcId="{FFCBD3E3-719A-4AF4-B249-A6C7B1877403}" destId="{8D0C70EA-C0CE-4F7E-ABD6-6E90210188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8E616-3351-4785-953C-CD93881A23FB}">
      <dsp:nvSpPr>
        <dsp:cNvPr id="0" name=""/>
        <dsp:cNvSpPr/>
      </dsp:nvSpPr>
      <dsp:spPr>
        <a:xfrm>
          <a:off x="1279" y="0"/>
          <a:ext cx="1991320" cy="4064000"/>
        </a:xfrm>
        <a:prstGeom prst="roundRect">
          <a:avLst>
            <a:gd name="adj" fmla="val 10000"/>
          </a:avLst>
        </a:prstGeom>
        <a:solidFill>
          <a:srgbClr val="3C90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Trust and Accountability</a:t>
          </a:r>
          <a:endParaRPr lang="en-US" sz="2100" kern="1200" dirty="0"/>
        </a:p>
      </dsp:txBody>
      <dsp:txXfrm>
        <a:off x="1279" y="1625600"/>
        <a:ext cx="1991320" cy="1625600"/>
      </dsp:txXfrm>
    </dsp:sp>
    <dsp:sp modelId="{E6156F7F-7A42-4E69-BC8A-82C12FAA7F34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 dpi="0"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7D3D6-A1A8-4B5F-A59A-AC493D506CFB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solidFill>
          <a:srgbClr val="A0C0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Transparency</a:t>
          </a:r>
          <a:endParaRPr lang="en-US" sz="2100" kern="1200" dirty="0"/>
        </a:p>
      </dsp:txBody>
      <dsp:txXfrm>
        <a:off x="2052339" y="1625600"/>
        <a:ext cx="1991320" cy="1625600"/>
      </dsp:txXfrm>
    </dsp:sp>
    <dsp:sp modelId="{FC430BBA-4946-4580-B5A8-B1CB862FCF38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 dpi="0" rotWithShape="1">
          <a:blip xmlns:r="http://schemas.openxmlformats.org/officeDocument/2006/relationships" r:embed="rId2">
            <a:duotone>
              <a:schemeClr val="accent4">
                <a:hueOff val="4975883"/>
                <a:satOff val="-36079"/>
                <a:lumOff val="-4150"/>
                <a:alphaOff val="0"/>
                <a:shade val="20000"/>
                <a:satMod val="200000"/>
              </a:schemeClr>
              <a:schemeClr val="accent4">
                <a:hueOff val="4975883"/>
                <a:satOff val="-36079"/>
                <a:lumOff val="-415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EC0FF-66CB-4AE9-805F-CDC949BE0332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solidFill>
          <a:srgbClr val="E329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Availability </a:t>
          </a:r>
          <a:endParaRPr lang="en-US" sz="2100" kern="1200" dirty="0"/>
        </a:p>
      </dsp:txBody>
      <dsp:txXfrm>
        <a:off x="4103399" y="1625600"/>
        <a:ext cx="1991320" cy="1625600"/>
      </dsp:txXfrm>
    </dsp:sp>
    <dsp:sp modelId="{8D0C70EA-C0CE-4F7E-ABD6-6E902101885B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 dpi="0" rotWithShape="1">
          <a:blip xmlns:r="http://schemas.openxmlformats.org/officeDocument/2006/relationships" r:embed="rId3">
            <a:duotone>
              <a:schemeClr val="accent4">
                <a:hueOff val="9951766"/>
                <a:satOff val="-72158"/>
                <a:lumOff val="-8301"/>
                <a:alphaOff val="0"/>
                <a:shade val="20000"/>
                <a:satMod val="200000"/>
              </a:schemeClr>
              <a:schemeClr val="accent4">
                <a:hueOff val="9951766"/>
                <a:satOff val="-72158"/>
                <a:lumOff val="-830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218B8-08ED-4952-BD50-ED0EE4911E74}">
      <dsp:nvSpPr>
        <dsp:cNvPr id="0" name=""/>
        <dsp:cNvSpPr/>
      </dsp:nvSpPr>
      <dsp:spPr>
        <a:xfrm flipH="1" flipV="1">
          <a:off x="2669270" y="3305426"/>
          <a:ext cx="631272" cy="221949"/>
        </a:xfrm>
        <a:prstGeom prst="leftRight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2" tIns="93302" rIns="93302" bIns="9330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693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3302" tIns="93302" rIns="93302" bIns="93302" anchor="t" anchorCtr="0">
            <a:noAutofit/>
          </a:bodyPr>
          <a:lstStyle/>
          <a:p>
            <a:pPr>
              <a:buNone/>
            </a:pP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501544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90173" y="4421823"/>
            <a:ext cx="6242756" cy="4189095"/>
          </a:xfrm>
          <a:prstGeom prst="rect">
            <a:avLst/>
          </a:prstGeom>
        </p:spPr>
        <p:txBody>
          <a:bodyPr wrap="square" lIns="93302" tIns="93302" rIns="93302" bIns="9330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808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1151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323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90173" y="4421823"/>
            <a:ext cx="6242756" cy="4189095"/>
          </a:xfrm>
          <a:prstGeom prst="rect">
            <a:avLst/>
          </a:prstGeom>
        </p:spPr>
        <p:txBody>
          <a:bodyPr wrap="square" lIns="93302" tIns="93302" rIns="93302" bIns="93302" anchor="t" anchorCtr="0"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3941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90173" y="4421823"/>
            <a:ext cx="6242756" cy="4189095"/>
          </a:xfrm>
          <a:prstGeom prst="rect">
            <a:avLst/>
          </a:prstGeom>
        </p:spPr>
        <p:txBody>
          <a:bodyPr wrap="square" lIns="93302" tIns="93302" rIns="93302" bIns="93302" anchor="t" anchorCtr="0">
            <a:noAutofit/>
          </a:bodyPr>
          <a:lstStyle/>
          <a:p>
            <a:pPr marL="0" indent="0">
              <a:buNone/>
            </a:pPr>
            <a:endParaRPr lang="en-US" sz="1800" baseline="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19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90173" y="4421823"/>
            <a:ext cx="6242756" cy="4189095"/>
          </a:xfrm>
          <a:prstGeom prst="rect">
            <a:avLst/>
          </a:prstGeom>
        </p:spPr>
        <p:txBody>
          <a:bodyPr wrap="square" lIns="93302" tIns="93302" rIns="93302" bIns="9330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72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00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2312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864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809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206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3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3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9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algn="r"/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5" name="Shape 64" descr="TPL Colour Bar.jpg"/>
          <p:cNvPicPr preferRelativeResize="0"/>
          <p:nvPr userDrawn="1"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" y="11"/>
            <a:ext cx="9143999" cy="1485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gdata-madesimple.com/dilberts-20-funniest-cartoons-on-big-dat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ashboard.tpllabs.ca/index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hyperlink" Target="http://rhydomako.ca/tpl-catalogue-ma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06546" y="369551"/>
            <a:ext cx="8685593" cy="3291782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algn="r">
              <a:spcAft>
                <a:spcPts val="1500"/>
              </a:spcAft>
            </a:pPr>
            <a:r>
              <a:rPr lang="en-CA" sz="2400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Open Data Versus Patron Privacy: A Fine Balance</a:t>
            </a:r>
            <a:r>
              <a:rPr lang="en-CA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/>
            </a:r>
            <a:br>
              <a:rPr lang="en-CA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32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/>
            </a:r>
            <a:br>
              <a:rPr lang="en-CA" sz="32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Ontario Library Association </a:t>
            </a:r>
            <a:b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January 30, 2019</a:t>
            </a:r>
            <a:r>
              <a:rPr lang="en-CA" sz="1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/>
            </a:r>
            <a:br>
              <a:rPr lang="en-CA" sz="1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/>
            </a:r>
            <a:b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Presented </a:t>
            </a:r>
            <a:r>
              <a:rPr lang="en-CA" sz="1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by Sujoy </a:t>
            </a: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Chatterjee </a:t>
            </a:r>
            <a:b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Data Governance and Privacy Risk Advisor</a:t>
            </a:r>
            <a:b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r>
              <a:rPr lang="en-CA" sz="1600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Toronto Public Library </a:t>
            </a:r>
            <a:r>
              <a:rPr lang="en-CA" sz="1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/>
            </a:r>
            <a:br>
              <a:rPr lang="en-CA" sz="1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</a:br>
            <a:endParaRPr lang="en" sz="1600" dirty="0">
              <a:solidFill>
                <a:srgbClr val="1C45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" name="Shape 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453" y="4196491"/>
            <a:ext cx="1847851" cy="46672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softEdge rad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8185" y="4227212"/>
            <a:ext cx="2148931" cy="5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48968" y="271820"/>
            <a:ext cx="3095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4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lang="en-US" sz="4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" y="1019710"/>
            <a:ext cx="6881971" cy="214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708" y="744575"/>
            <a:ext cx="8520600" cy="884720"/>
          </a:xfrm>
        </p:spPr>
        <p:txBody>
          <a:bodyPr/>
          <a:lstStyle/>
          <a:p>
            <a:r>
              <a:rPr lang="en-US" dirty="0" smtClean="0"/>
              <a:t>Acknowledgements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708" y="1906386"/>
            <a:ext cx="8520600" cy="199743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Special thanks to Elizabeth Glass, Suzanne Millar, Antonia Castro and Carmen Ho for their support in helping to prepare this presentation.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Thank you to Michelle Arbuckle and the OLA conference organizers for their support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All photos are sourced, license free from www.unsplash.com: Thank you to </a:t>
            </a:r>
            <a:r>
              <a:rPr lang="en-US" sz="1600" dirty="0"/>
              <a:t>contributors Christophe </a:t>
            </a:r>
            <a:r>
              <a:rPr lang="en-US" sz="1600" dirty="0" err="1" smtClean="0"/>
              <a:t>Hautier</a:t>
            </a:r>
            <a:r>
              <a:rPr lang="en-US" sz="1600" dirty="0"/>
              <a:t>, </a:t>
            </a:r>
            <a:r>
              <a:rPr lang="en-US" sz="1600" dirty="0" smtClean="0"/>
              <a:t>Jeremy Perkins, </a:t>
            </a:r>
            <a:r>
              <a:rPr lang="en-US" sz="1600" dirty="0" err="1" smtClean="0"/>
              <a:t>Ashkan</a:t>
            </a:r>
            <a:r>
              <a:rPr lang="en-US" sz="1600" dirty="0" smtClean="0"/>
              <a:t> </a:t>
            </a:r>
            <a:r>
              <a:rPr lang="en-US" sz="1600" dirty="0" err="1" smtClean="0"/>
              <a:t>Fourzani</a:t>
            </a:r>
            <a:r>
              <a:rPr lang="en-US" sz="1600" dirty="0" smtClean="0"/>
              <a:t>, </a:t>
            </a:r>
            <a:r>
              <a:rPr lang="en-US" sz="1600" dirty="0" err="1" smtClean="0"/>
              <a:t>Rawpixel</a:t>
            </a:r>
            <a:r>
              <a:rPr lang="en-US" sz="1600" dirty="0" smtClean="0"/>
              <a:t>, Jesus Rocha, Vadim </a:t>
            </a:r>
            <a:r>
              <a:rPr lang="en-US" sz="1600" dirty="0" err="1" smtClean="0"/>
              <a:t>Sherbakov</a:t>
            </a:r>
            <a:r>
              <a:rPr lang="en-US" sz="1600" dirty="0" smtClean="0"/>
              <a:t>, Jack Kaminski, Paul Hanaoka, and Scott Webb. </a:t>
            </a:r>
          </a:p>
          <a:p>
            <a:pPr algn="l"/>
            <a:endParaRPr lang="en-US" sz="16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Scott Adams Inc., 2013. </a:t>
            </a: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://bigdata-madesimple.com/dilberts-20-funniest-cartoons-on-big-data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992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708" y="744575"/>
            <a:ext cx="8520600" cy="88472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700" y="1629295"/>
            <a:ext cx="8520600" cy="199743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00559" y="1790931"/>
            <a:ext cx="8520600" cy="1997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A" sz="1200" dirty="0" err="1"/>
              <a:t>Cavoukian</a:t>
            </a:r>
            <a:r>
              <a:rPr lang="en-CA" sz="1200" dirty="0"/>
              <a:t>, Ann, and Khaled El </a:t>
            </a:r>
            <a:r>
              <a:rPr lang="en-CA" sz="1200" dirty="0" err="1"/>
              <a:t>Emam</a:t>
            </a:r>
            <a:r>
              <a:rPr lang="en-CA" sz="1200" dirty="0"/>
              <a:t>. Dispelling the Myths Surrounding De-Identification. Information &amp; Privacy </a:t>
            </a:r>
            <a:r>
              <a:rPr lang="en-CA" sz="1200" dirty="0" smtClean="0"/>
              <a:t>	Commissioner </a:t>
            </a:r>
            <a:r>
              <a:rPr lang="en-CA" sz="1200" dirty="0"/>
              <a:t>of Ontario, June 2011, fpf.org/</a:t>
            </a:r>
            <a:r>
              <a:rPr lang="en-CA" sz="1200" dirty="0" err="1"/>
              <a:t>wp</a:t>
            </a:r>
            <a:r>
              <a:rPr lang="en-CA" sz="1200" dirty="0"/>
              <a:t>-content/uploads/2011/07/Dispelling the Myths Surrounding </a:t>
            </a:r>
            <a:r>
              <a:rPr lang="en-CA" sz="1200" dirty="0" smtClean="0"/>
              <a:t>	De-identification </a:t>
            </a:r>
            <a:r>
              <a:rPr lang="en-CA" sz="1200" dirty="0"/>
              <a:t>Anonymization Remains a Strong Tool for Protecting </a:t>
            </a:r>
            <a:r>
              <a:rPr lang="en-CA" sz="1200" dirty="0" smtClean="0"/>
              <a:t>Privacy.pdf </a:t>
            </a:r>
          </a:p>
          <a:p>
            <a:pPr algn="l"/>
            <a:endParaRPr lang="en-US" sz="1200" dirty="0" smtClean="0"/>
          </a:p>
          <a:p>
            <a:pPr algn="l"/>
            <a:r>
              <a:rPr lang="en-US" sz="1200" dirty="0"/>
              <a:t>City of Toronto. “Open Data Master Plan.” Open Data Master Plan - City of Toronto , City of Toronto , 10 Jan. 2017, 	www.toronto.ca/city-government/data-research-maps/open-data/open-data-master-plan/.</a:t>
            </a:r>
            <a:endParaRPr lang="en-CA" sz="1200" dirty="0"/>
          </a:p>
          <a:p>
            <a:pPr algn="l"/>
            <a:endParaRPr lang="en-US" sz="1200" dirty="0"/>
          </a:p>
          <a:p>
            <a:pPr algn="l"/>
            <a:r>
              <a:rPr lang="en-US" sz="1200" dirty="0"/>
              <a:t>De </a:t>
            </a:r>
            <a:r>
              <a:rPr lang="en-US" sz="1200" dirty="0" err="1"/>
              <a:t>Montjoye</a:t>
            </a:r>
            <a:r>
              <a:rPr lang="en-US" sz="1200" dirty="0"/>
              <a:t>, Yves-Alexandre et al., “Unique in the shopping mall: On the </a:t>
            </a:r>
            <a:r>
              <a:rPr lang="en-US" sz="1200" dirty="0" err="1"/>
              <a:t>reidentifiability</a:t>
            </a:r>
            <a:r>
              <a:rPr lang="en-US" sz="1200" dirty="0"/>
              <a:t> of credit card metadata”, (2015) 347: 6221. Science. </a:t>
            </a:r>
          </a:p>
          <a:p>
            <a:pPr algn="l"/>
            <a:endParaRPr lang="en-CA" sz="1200" dirty="0" smtClean="0"/>
          </a:p>
          <a:p>
            <a:pPr algn="l"/>
            <a:r>
              <a:rPr lang="en-CA" sz="1200" dirty="0" err="1" smtClean="0"/>
              <a:t>Lubarsky</a:t>
            </a:r>
            <a:r>
              <a:rPr lang="en-CA" sz="1200" dirty="0"/>
              <a:t>, Boris. Re-Identification of “Anonymized” Data. (2017) 202 Georgetown Law Technology Review.</a:t>
            </a:r>
          </a:p>
          <a:p>
            <a:pPr algn="l"/>
            <a:endParaRPr lang="en-US" sz="1200" dirty="0" smtClean="0"/>
          </a:p>
          <a:p>
            <a:pPr algn="l"/>
            <a:r>
              <a:rPr lang="en-US" sz="1200" dirty="0" smtClean="0"/>
              <a:t>Ohm, Paul. Broken </a:t>
            </a:r>
            <a:r>
              <a:rPr lang="en-US" sz="1200" dirty="0"/>
              <a:t>Promises of Privacy: Responding to the Surprising Failure of </a:t>
            </a:r>
            <a:r>
              <a:rPr lang="en-US" sz="1200" dirty="0" smtClean="0"/>
              <a:t>Anonymization. </a:t>
            </a:r>
            <a:r>
              <a:rPr lang="en-US" sz="1200" dirty="0"/>
              <a:t>(2010) 57</a:t>
            </a:r>
          </a:p>
          <a:p>
            <a:pPr algn="l"/>
            <a:r>
              <a:rPr lang="en-US" sz="1200" dirty="0" smtClean="0"/>
              <a:t>	UCLA </a:t>
            </a:r>
            <a:r>
              <a:rPr lang="en-US" sz="1200" dirty="0"/>
              <a:t>L Rev </a:t>
            </a:r>
            <a:r>
              <a:rPr lang="en-US" sz="1200" dirty="0" smtClean="0"/>
              <a:t>1701. </a:t>
            </a:r>
          </a:p>
          <a:p>
            <a:pPr algn="l"/>
            <a:endParaRPr lang="en-US" sz="1200" dirty="0"/>
          </a:p>
          <a:p>
            <a:pPr algn="l"/>
            <a:endParaRPr lang="en-US" sz="1200" dirty="0"/>
          </a:p>
          <a:p>
            <a:pPr algn="l"/>
            <a:endParaRPr lang="en-US" sz="1200" dirty="0" smtClean="0"/>
          </a:p>
          <a:p>
            <a:pPr algn="l"/>
            <a:endParaRPr lang="en-US" sz="1200" dirty="0"/>
          </a:p>
          <a:p>
            <a:pPr algn="l"/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11442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8764" y="1281265"/>
            <a:ext cx="7792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Definition </a:t>
            </a:r>
            <a:endParaRPr lang="en-CA" sz="28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2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CA" sz="2800" i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 </a:t>
            </a:r>
            <a:r>
              <a:rPr lang="en-CA" sz="28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Data is data that can be freely used, reused and redistributed by anyone, subject only, at most, to the requirement to attribute and share-alike”</a:t>
            </a:r>
            <a:r>
              <a:rPr lang="en-CA" sz="2800" i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The Open Data Handbook</a:t>
            </a:r>
            <a:endParaRPr lang="en-CA" sz="2800" i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6044" y="445582"/>
            <a:ext cx="44021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Background on Open Data </a:t>
            </a:r>
            <a:endParaRPr lang="en-CA" sz="26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34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46266" y="374738"/>
            <a:ext cx="45977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TPL Approach to Open Data </a:t>
            </a:r>
            <a:endParaRPr lang="en-CA" sz="2600" dirty="0">
              <a:solidFill>
                <a:srgbClr val="00206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29991" y="867181"/>
            <a:ext cx="3999900" cy="3416400"/>
          </a:xfrm>
        </p:spPr>
        <p:txBody>
          <a:bodyPr/>
          <a:lstStyle/>
          <a:p>
            <a:pPr>
              <a:buNone/>
            </a:pPr>
            <a:endParaRPr lang="en-CA" sz="2000" dirty="0" smtClean="0">
              <a:solidFill>
                <a:srgbClr val="002060"/>
              </a:solidFill>
            </a:endParaRPr>
          </a:p>
          <a:p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98202835"/>
              </p:ext>
            </p:extLst>
          </p:nvPr>
        </p:nvGraphicFramePr>
        <p:xfrm>
          <a:off x="1660634" y="8671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52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50578" y="360590"/>
            <a:ext cx="2964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Open Data Portal </a:t>
            </a:r>
          </a:p>
          <a:p>
            <a:pPr algn="ctr"/>
            <a:r>
              <a:rPr lang="en-US" sz="1800" b="1" dirty="0" smtClean="0">
                <a:solidFill>
                  <a:srgbClr val="0185DD"/>
                </a:solidFill>
                <a:latin typeface="Open Sans"/>
                <a:ea typeface="Open Sans"/>
                <a:cs typeface="Open Sans"/>
                <a:sym typeface="Open Sans"/>
              </a:rPr>
              <a:t>https://opendata.tpl.ca</a:t>
            </a:r>
            <a:endParaRPr lang="en-CA" sz="1800" dirty="0">
              <a:solidFill>
                <a:srgbClr val="0185D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593" y="470945"/>
            <a:ext cx="553035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>
                <a:solidFill>
                  <a:srgbClr val="002060"/>
                </a:solidFill>
              </a:rPr>
              <a:t>Ability to layer TPL Data sets with City of Toronto Data providing insights on library </a:t>
            </a:r>
            <a:r>
              <a:rPr lang="en-US" sz="2400" dirty="0" smtClean="0">
                <a:solidFill>
                  <a:srgbClr val="002060"/>
                </a:solidFill>
              </a:rPr>
              <a:t>use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Real-time </a:t>
            </a:r>
            <a:r>
              <a:rPr lang="en-US" sz="2400" dirty="0">
                <a:solidFill>
                  <a:srgbClr val="002060"/>
                </a:solidFill>
              </a:rPr>
              <a:t>data sets of what TPL users are searching </a:t>
            </a:r>
            <a:r>
              <a:rPr lang="en-US" sz="2400" dirty="0" smtClean="0">
                <a:solidFill>
                  <a:srgbClr val="002060"/>
                </a:solidFill>
              </a:rPr>
              <a:t>for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dashboard.tpllabs.ca/index.html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TPL Subject Map: </a:t>
            </a:r>
            <a:r>
              <a:rPr lang="en-US" sz="2400" dirty="0">
                <a:hlinkClick r:id="rId4"/>
              </a:rPr>
              <a:t>http://rhydomako.ca/tpl-catalogue-map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CA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5" y="1387367"/>
            <a:ext cx="3334992" cy="24995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21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Privacy and Open Data </a:t>
            </a:r>
            <a:r>
              <a:rPr lang="en-CA" dirty="0">
                <a:solidFill>
                  <a:srgbClr val="002060"/>
                </a:solidFill>
              </a:rPr>
              <a:t/>
            </a:r>
            <a:br>
              <a:rPr lang="en-CA" dirty="0">
                <a:solidFill>
                  <a:srgbClr val="002060"/>
                </a:solidFill>
              </a:rPr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464323"/>
            <a:ext cx="5458478" cy="3089295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De-identified or anonymized data</a:t>
            </a:r>
          </a:p>
          <a:p>
            <a:pPr>
              <a:buNone/>
            </a:pPr>
            <a:r>
              <a:rPr lang="en-US" sz="2400" dirty="0">
                <a:solidFill>
                  <a:srgbClr val="002060"/>
                </a:solidFill>
              </a:rPr>
              <a:t>Data minimization: limiting what is collected in the first place </a:t>
            </a:r>
          </a:p>
          <a:p>
            <a:pPr>
              <a:buNone/>
            </a:pPr>
            <a:r>
              <a:rPr lang="en-US" sz="2400" dirty="0">
                <a:solidFill>
                  <a:srgbClr val="002060"/>
                </a:solidFill>
              </a:rPr>
              <a:t>Data that is relevant and necessary </a:t>
            </a:r>
          </a:p>
          <a:p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84" y="1152475"/>
            <a:ext cx="2256875" cy="37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08673" y="366640"/>
            <a:ext cx="35846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Data De-identification</a:t>
            </a:r>
            <a:endParaRPr lang="en-CA" sz="26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880316"/>
            <a:ext cx="5362575" cy="41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6641" y="4139996"/>
            <a:ext cx="174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Adapted from </a:t>
            </a:r>
            <a:r>
              <a:rPr lang="en-US" i="1" dirty="0" err="1" smtClean="0"/>
              <a:t>Lubarsky</a:t>
            </a:r>
            <a:r>
              <a:rPr lang="en-US" i="1" dirty="0" smtClean="0"/>
              <a:t>, 2017 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24533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1" y="445025"/>
            <a:ext cx="8656809" cy="5727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Issue: anonymizing open data and re-identification</a:t>
            </a:r>
            <a:r>
              <a:rPr lang="en-CA" dirty="0">
                <a:solidFill>
                  <a:srgbClr val="002060"/>
                </a:solidFill>
              </a:rPr>
              <a:t/>
            </a:r>
            <a:br>
              <a:rPr lang="en-CA" dirty="0">
                <a:solidFill>
                  <a:srgbClr val="002060"/>
                </a:solidFill>
              </a:rPr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464323"/>
            <a:ext cx="4375914" cy="3089295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Open data is freely manipulated, no restrictions </a:t>
            </a:r>
          </a:p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Recombination and re-identification of the individual </a:t>
            </a:r>
          </a:p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Machine Learning applied to data re-assembly 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74" y="1651816"/>
            <a:ext cx="4065626" cy="27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</a:blip>
          <a:srcRect/>
          <a:stretch>
            <a:fillRect t="-8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Response to re-identification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2" y="1152475"/>
            <a:ext cx="8398345" cy="3416400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Responding to information held by libraries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“Myth of easy re-identification” 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Data sharing agreements which limit secondary use of data 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Value of de-identified data sets</a:t>
            </a: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86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Main Points and Conclusion  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2" y="1152475"/>
            <a:ext cx="4789687" cy="3416400"/>
          </a:xfrm>
        </p:spPr>
        <p:txBody>
          <a:bodyPr/>
          <a:lstStyle/>
          <a:p>
            <a:pPr>
              <a:buNone/>
            </a:pPr>
            <a:r>
              <a:rPr lang="en-US" sz="2400" kern="1200" dirty="0" smtClean="0">
                <a:solidFill>
                  <a:srgbClr val="002060"/>
                </a:solidFill>
              </a:rPr>
              <a:t>Open Data is part of transparent and accountable governance </a:t>
            </a:r>
          </a:p>
          <a:p>
            <a:pPr>
              <a:buNone/>
            </a:pPr>
            <a:r>
              <a:rPr lang="en-US" sz="2400" kern="1200" dirty="0" smtClean="0">
                <a:solidFill>
                  <a:srgbClr val="002060"/>
                </a:solidFill>
              </a:rPr>
              <a:t>Today’s techniques </a:t>
            </a:r>
            <a:r>
              <a:rPr lang="en-US" sz="2400" kern="1200" dirty="0">
                <a:solidFill>
                  <a:srgbClr val="002060"/>
                </a:solidFill>
              </a:rPr>
              <a:t>of re-identification can nullify scrubbing and compromise </a:t>
            </a:r>
            <a:r>
              <a:rPr lang="en-US" sz="2400" kern="1200" dirty="0" smtClean="0">
                <a:solidFill>
                  <a:srgbClr val="002060"/>
                </a:solidFill>
              </a:rPr>
              <a:t>privacy, however re-identification is difficult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18" y="1017725"/>
            <a:ext cx="2527255" cy="38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11063</TotalTime>
  <Words>341</Words>
  <Application>Microsoft Office PowerPoint</Application>
  <PresentationFormat>On-screen Show (16:9)</PresentationFormat>
  <Paragraphs>73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Open Sans</vt:lpstr>
      <vt:lpstr>Simple Light</vt:lpstr>
      <vt:lpstr>Open Data Versus Patron Privacy: A Fine Balance  Ontario Library Association  January 30, 2019  Presented by Sujoy Chatterjee  Data Governance and Privacy Risk Advisor Toronto Public Library  </vt:lpstr>
      <vt:lpstr>PowerPoint Presentation</vt:lpstr>
      <vt:lpstr>PowerPoint Presentation</vt:lpstr>
      <vt:lpstr>PowerPoint Presentation</vt:lpstr>
      <vt:lpstr>Privacy and Open Data  </vt:lpstr>
      <vt:lpstr>PowerPoint Presentation</vt:lpstr>
      <vt:lpstr>Issue: anonymizing open data and re-identification </vt:lpstr>
      <vt:lpstr>Response to re-identification</vt:lpstr>
      <vt:lpstr>Main Points and Conclusion  </vt:lpstr>
      <vt:lpstr>PowerPoint Presentation</vt:lpstr>
      <vt:lpstr>Acknowledgements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TPL Online and Social Media  Update</dc:title>
  <dc:creator>Linda Hazzan</dc:creator>
  <cp:lastModifiedBy>Sujoy Chatterjee</cp:lastModifiedBy>
  <cp:revision>430</cp:revision>
  <cp:lastPrinted>2018-05-25T13:13:55Z</cp:lastPrinted>
  <dcterms:modified xsi:type="dcterms:W3CDTF">2019-01-31T17:00:01Z</dcterms:modified>
</cp:coreProperties>
</file>