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64" r:id="rId3"/>
    <p:sldId id="271" r:id="rId4"/>
    <p:sldId id="263" r:id="rId5"/>
    <p:sldId id="269" r:id="rId6"/>
    <p:sldId id="270" r:id="rId7"/>
    <p:sldId id="259" r:id="rId8"/>
    <p:sldId id="262" r:id="rId9"/>
    <p:sldId id="273" r:id="rId10"/>
    <p:sldId id="267" r:id="rId11"/>
    <p:sldId id="266" r:id="rId12"/>
    <p:sldId id="274" r:id="rId13"/>
    <p:sldId id="272" r:id="rId14"/>
    <p:sldId id="275" r:id="rId15"/>
    <p:sldId id="268" r:id="rId16"/>
    <p:sldId id="257"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D1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81215" autoAdjust="0"/>
  </p:normalViewPr>
  <p:slideViewPr>
    <p:cSldViewPr snapToGrid="0" snapToObjects="1">
      <p:cViewPr>
        <p:scale>
          <a:sx n="76" d="100"/>
          <a:sy n="76" d="100"/>
        </p:scale>
        <p:origin x="-100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824A1-0EBF-497D-BD76-E591E60D84C2}" type="datetimeFigureOut">
              <a:rPr lang="en-US" smtClean="0"/>
              <a:t>18-02-21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D61FA-6D7F-4861-A713-9CCA52257CAA}" type="slidenum">
              <a:rPr lang="en-US" smtClean="0"/>
              <a:t>‹#›</a:t>
            </a:fld>
            <a:endParaRPr lang="en-US"/>
          </a:p>
        </p:txBody>
      </p:sp>
    </p:spTree>
    <p:extLst>
      <p:ext uri="{BB962C8B-B14F-4D97-AF65-F5344CB8AC3E}">
        <p14:creationId xmlns:p14="http://schemas.microsoft.com/office/powerpoint/2010/main" val="274960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 (after Jonathon) </a:t>
            </a:r>
          </a:p>
          <a:p>
            <a:r>
              <a:rPr lang="en-US" dirty="0" smtClean="0"/>
              <a:t>- Jonathon makes</a:t>
            </a:r>
            <a:r>
              <a:rPr lang="en-US" baseline="0" dirty="0" smtClean="0"/>
              <a:t> a compelling case for public libraries and privacy</a:t>
            </a:r>
            <a:endParaRPr lang="en-US" dirty="0" smtClean="0"/>
          </a:p>
          <a:p>
            <a:r>
              <a:rPr lang="en-US" dirty="0" smtClean="0"/>
              <a:t>- I’ll not only be speaking from</a:t>
            </a:r>
            <a:r>
              <a:rPr lang="en-US" baseline="0" dirty="0" smtClean="0"/>
              <a:t> an academic library perspective, but also from a limited time &amp; resources POV.</a:t>
            </a:r>
            <a:endParaRPr lang="en-US" dirty="0" smtClean="0"/>
          </a:p>
          <a:p>
            <a:r>
              <a:rPr lang="mr-IN" dirty="0" smtClean="0"/>
              <a:t>–</a:t>
            </a:r>
            <a:r>
              <a:rPr lang="en-US" dirty="0" smtClean="0"/>
              <a:t> before falling into libraries, I worked in</a:t>
            </a:r>
            <a:r>
              <a:rPr lang="en-US" baseline="0" dirty="0" smtClean="0"/>
              <a:t> the Freedom of Information &amp; Protection of Privacy office for an Ontario gov’t ministry.</a:t>
            </a:r>
          </a:p>
          <a:p>
            <a:pPr marL="171450" indent="-171450">
              <a:buFontTx/>
              <a:buChar char="-"/>
            </a:pPr>
            <a:r>
              <a:rPr lang="en-US" baseline="0" dirty="0" smtClean="0"/>
              <a:t>I’ve used the privacy training I received there in every job I’ve had since.  My initial interest was in surveillance, specifically cameras in libraries.</a:t>
            </a:r>
          </a:p>
          <a:p>
            <a:pPr marL="171450" indent="-171450">
              <a:buFontTx/>
              <a:buChar char="-"/>
            </a:pPr>
            <a:r>
              <a:rPr lang="en-US" baseline="0" dirty="0" smtClean="0"/>
              <a:t>When I arrived at U of L 2 years ago &amp; was asked to do a guest lecture in a computer science course the main focus was on surveillance. When I logged into the Moodle discussion it was clear I had made an impression which is good, but I had also scared hell out of some them which was bad.  </a:t>
            </a:r>
          </a:p>
          <a:p>
            <a:pPr marL="171450" indent="-171450">
              <a:buFontTx/>
              <a:buChar char="-"/>
            </a:pPr>
            <a:r>
              <a:rPr lang="en-US" baseline="0" dirty="0" smtClean="0"/>
              <a:t>I started to question my approach. I didn’t want to scare students </a:t>
            </a:r>
            <a:r>
              <a:rPr lang="mr-IN" baseline="0" dirty="0" smtClean="0"/>
              <a:t>–</a:t>
            </a:r>
            <a:r>
              <a:rPr lang="en-US" baseline="0" dirty="0" smtClean="0"/>
              <a:t> I wanted to engage them, empower them.</a:t>
            </a:r>
          </a:p>
          <a:p>
            <a:pPr marL="171450" indent="-171450">
              <a:buFontTx/>
              <a:buChar char="-"/>
            </a:pPr>
            <a:r>
              <a:rPr lang="en-US" baseline="0" dirty="0" smtClean="0"/>
              <a:t>Despite negative things I read about </a:t>
            </a:r>
            <a:r>
              <a:rPr lang="en-US" baseline="0" dirty="0" err="1" smtClean="0"/>
              <a:t>millenials</a:t>
            </a:r>
            <a:r>
              <a:rPr lang="en-US" baseline="0" dirty="0" smtClean="0"/>
              <a:t>, many students I talk to ARE interested in privacy.  They’re in school, racking up debt, about to enter a precarious </a:t>
            </a:r>
            <a:r>
              <a:rPr lang="en-US" baseline="0" dirty="0" err="1" smtClean="0"/>
              <a:t>labour</a:t>
            </a:r>
            <a:r>
              <a:rPr lang="en-US" baseline="0" dirty="0" smtClean="0"/>
              <a:t> market.  They do care about their online reputation </a:t>
            </a:r>
            <a:r>
              <a:rPr lang="mr-IN" baseline="0" dirty="0" smtClean="0"/>
              <a:t>–</a:t>
            </a:r>
            <a:r>
              <a:rPr lang="en-US" baseline="0" dirty="0" smtClean="0"/>
              <a:t> and that’s a way in.</a:t>
            </a:r>
          </a:p>
          <a:p>
            <a:pPr marL="171450" indent="-171450">
              <a:buFontTx/>
              <a:buChar char="-"/>
            </a:pPr>
            <a:r>
              <a:rPr lang="en-US" baseline="0" dirty="0" smtClean="0"/>
              <a:t>I also  encounter “I have nothing to hide” and that speaks to the confusion of privacy with secrecy.  </a:t>
            </a:r>
          </a:p>
          <a:p>
            <a:pPr marL="171450" indent="-171450">
              <a:buFontTx/>
              <a:buChar char="-"/>
            </a:pPr>
            <a:r>
              <a:rPr lang="en-US" baseline="0" dirty="0" smtClean="0"/>
              <a:t>It is to both of these perspectives that I try to speak to in guest lectures that I’m invited to in different disciplines.</a:t>
            </a:r>
            <a:endParaRPr lang="en-US" dirty="0"/>
          </a:p>
        </p:txBody>
      </p:sp>
      <p:sp>
        <p:nvSpPr>
          <p:cNvPr id="4" name="Slide Number Placeholder 3"/>
          <p:cNvSpPr>
            <a:spLocks noGrp="1"/>
          </p:cNvSpPr>
          <p:nvPr>
            <p:ph type="sldNum" sz="quarter" idx="10"/>
          </p:nvPr>
        </p:nvSpPr>
        <p:spPr/>
        <p:txBody>
          <a:bodyPr/>
          <a:lstStyle/>
          <a:p>
            <a:fld id="{223D61FA-6D7F-4861-A713-9CCA52257CAA}" type="slidenum">
              <a:rPr lang="en-US" smtClean="0"/>
              <a:t>1</a:t>
            </a:fld>
            <a:endParaRPr lang="en-US"/>
          </a:p>
        </p:txBody>
      </p:sp>
    </p:spTree>
    <p:extLst>
      <p:ext uri="{BB962C8B-B14F-4D97-AF65-F5344CB8AC3E}">
        <p14:creationId xmlns:p14="http://schemas.microsoft.com/office/powerpoint/2010/main" val="82341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Another example that prompted a strong reaction was </a:t>
            </a:r>
            <a:r>
              <a:rPr lang="en-US" dirty="0" err="1" smtClean="0"/>
              <a:t>Dani</a:t>
            </a:r>
            <a:r>
              <a:rPr lang="en-US" dirty="0" smtClean="0"/>
              <a:t> </a:t>
            </a:r>
            <a:r>
              <a:rPr lang="en-US" dirty="0" err="1" smtClean="0"/>
              <a:t>Mathers</a:t>
            </a:r>
            <a:r>
              <a:rPr lang="en-US" dirty="0" smtClean="0"/>
              <a:t>.  I recently changed this one up a bit to talk more about the</a:t>
            </a:r>
            <a:r>
              <a:rPr lang="en-US" baseline="0" dirty="0" smtClean="0"/>
              <a:t> consequences </a:t>
            </a:r>
            <a:r>
              <a:rPr lang="mr-IN" baseline="0" dirty="0" smtClean="0"/>
              <a:t>–</a:t>
            </a:r>
            <a:r>
              <a:rPr lang="en-US" baseline="0" dirty="0" smtClean="0"/>
              <a:t> this was on the feedback of a computer science prof who wanted to explore the long-term consequences of a quick, yet terrible, decision by </a:t>
            </a:r>
            <a:r>
              <a:rPr lang="en-US" baseline="0" dirty="0" err="1" smtClean="0"/>
              <a:t>Mathers</a:t>
            </a:r>
            <a:r>
              <a:rPr lang="en-US" baseline="0" dirty="0" smtClean="0"/>
              <a:t>.</a:t>
            </a:r>
            <a:endParaRPr lang="en-US" dirty="0" smtClean="0"/>
          </a:p>
          <a:p>
            <a:pPr marL="171450" indent="-171450">
              <a:buFontTx/>
              <a:buChar char="-"/>
            </a:pPr>
            <a:endParaRPr lang="en-US" dirty="0" smtClean="0"/>
          </a:p>
          <a:p>
            <a:pPr marL="171450" indent="-171450">
              <a:buFontTx/>
              <a:buChar char="-"/>
            </a:pPr>
            <a:r>
              <a:rPr lang="en-US" dirty="0" err="1" smtClean="0"/>
              <a:t>Mathers</a:t>
            </a:r>
            <a:r>
              <a:rPr lang="en-US" dirty="0" smtClean="0"/>
              <a:t> thought she was sending a direct </a:t>
            </a:r>
            <a:r>
              <a:rPr lang="en-US" dirty="0" err="1" smtClean="0"/>
              <a:t>msg</a:t>
            </a:r>
            <a:r>
              <a:rPr lang="en-US" dirty="0" smtClean="0"/>
              <a:t> to a friend, instead it went out over her social media channel</a:t>
            </a:r>
          </a:p>
          <a:p>
            <a:pPr marL="171450" indent="-171450">
              <a:buFontTx/>
              <a:buChar char="-"/>
            </a:pPr>
            <a:r>
              <a:rPr lang="en-US" dirty="0" smtClean="0"/>
              <a:t>Post</a:t>
            </a:r>
            <a:r>
              <a:rPr lang="en-US" baseline="0" dirty="0" smtClean="0"/>
              <a:t> went viral, </a:t>
            </a:r>
            <a:r>
              <a:rPr lang="en-US" baseline="0" dirty="0" err="1" smtClean="0"/>
              <a:t>Mathers</a:t>
            </a:r>
            <a:r>
              <a:rPr lang="en-US" baseline="0" dirty="0" smtClean="0"/>
              <a:t> faced widespread condemnation/death threats/job loss/criminal charges</a:t>
            </a:r>
          </a:p>
          <a:p>
            <a:pPr marL="171450" indent="-171450">
              <a:buFontTx/>
              <a:buChar char="-"/>
            </a:pPr>
            <a:r>
              <a:rPr lang="en-US" baseline="0" dirty="0" smtClean="0"/>
              <a:t>Not sentenced to jail time but instead to 300 hours of community service &amp; probation</a:t>
            </a:r>
          </a:p>
          <a:p>
            <a:pPr marL="171450" indent="-171450">
              <a:buFontTx/>
              <a:buChar char="-"/>
            </a:pPr>
            <a:r>
              <a:rPr lang="en-US" baseline="0" dirty="0" smtClean="0"/>
              <a:t>Her interviews seems to show her remorse, particularly her regret for hurting the woman she shamed; however, she’s not completed her service &amp; could be sentenced to 45 days in jail</a:t>
            </a:r>
          </a:p>
          <a:p>
            <a:pPr marL="171450" indent="-171450">
              <a:buFontTx/>
              <a:buChar char="-"/>
            </a:pPr>
            <a:r>
              <a:rPr lang="en-US" baseline="0" dirty="0" smtClean="0"/>
              <a:t>Real life consequences for victim and for </a:t>
            </a:r>
            <a:r>
              <a:rPr lang="en-US" baseline="0" dirty="0" err="1" smtClean="0"/>
              <a:t>Mathers</a:t>
            </a:r>
            <a:endParaRPr lang="en-US" dirty="0"/>
          </a:p>
        </p:txBody>
      </p:sp>
      <p:sp>
        <p:nvSpPr>
          <p:cNvPr id="4" name="Slide Number Placeholder 3"/>
          <p:cNvSpPr>
            <a:spLocks noGrp="1"/>
          </p:cNvSpPr>
          <p:nvPr>
            <p:ph type="sldNum" sz="quarter" idx="10"/>
          </p:nvPr>
        </p:nvSpPr>
        <p:spPr/>
        <p:txBody>
          <a:bodyPr/>
          <a:lstStyle/>
          <a:p>
            <a:fld id="{6EDE9BF0-F2B9-AE4D-81E2-A10396D9588E}" type="slidenum">
              <a:rPr lang="en-US" smtClean="0"/>
              <a:t>10</a:t>
            </a:fld>
            <a:endParaRPr lang="en-US"/>
          </a:p>
        </p:txBody>
      </p:sp>
    </p:spTree>
    <p:extLst>
      <p:ext uri="{BB962C8B-B14F-4D97-AF65-F5344CB8AC3E}">
        <p14:creationId xmlns:p14="http://schemas.microsoft.com/office/powerpoint/2010/main" val="27119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discussion piece with my Education students; however</a:t>
            </a:r>
            <a:r>
              <a:rPr lang="en-US" baseline="0" dirty="0" smtClean="0"/>
              <a:t>, it can be carried over to any higher </a:t>
            </a:r>
            <a:r>
              <a:rPr lang="en-US" baseline="0" dirty="0" err="1" smtClean="0"/>
              <a:t>ed</a:t>
            </a:r>
            <a:r>
              <a:rPr lang="en-US" baseline="0" dirty="0" smtClean="0"/>
              <a:t> class.</a:t>
            </a:r>
          </a:p>
          <a:p>
            <a:endParaRPr lang="en-US" baseline="0" dirty="0" smtClean="0"/>
          </a:p>
          <a:p>
            <a:r>
              <a:rPr lang="en-US" baseline="0" dirty="0" smtClean="0"/>
              <a:t>- An opinion piece by a prof in Inside Higher Education, argued that classrooms should have cameras.</a:t>
            </a:r>
          </a:p>
          <a:p>
            <a:r>
              <a:rPr lang="en-US" baseline="0" dirty="0" smtClean="0"/>
              <a:t>- Briefly summarize the context, prompt them when needed, but let them do most of the unpacking.</a:t>
            </a:r>
            <a:endParaRPr lang="en-US" dirty="0"/>
          </a:p>
        </p:txBody>
      </p:sp>
      <p:sp>
        <p:nvSpPr>
          <p:cNvPr id="4" name="Slide Number Placeholder 3"/>
          <p:cNvSpPr>
            <a:spLocks noGrp="1"/>
          </p:cNvSpPr>
          <p:nvPr>
            <p:ph type="sldNum" sz="quarter" idx="10"/>
          </p:nvPr>
        </p:nvSpPr>
        <p:spPr/>
        <p:txBody>
          <a:bodyPr/>
          <a:lstStyle/>
          <a:p>
            <a:fld id="{223D61FA-6D7F-4861-A713-9CCA52257CAA}" type="slidenum">
              <a:rPr lang="en-US" smtClean="0"/>
              <a:t>11</a:t>
            </a:fld>
            <a:endParaRPr lang="en-US"/>
          </a:p>
        </p:txBody>
      </p:sp>
    </p:spTree>
    <p:extLst>
      <p:ext uri="{BB962C8B-B14F-4D97-AF65-F5344CB8AC3E}">
        <p14:creationId xmlns:p14="http://schemas.microsoft.com/office/powerpoint/2010/main" val="426414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FBI &amp; Apple got into it a while back, this was a very good discussion</a:t>
            </a:r>
            <a:r>
              <a:rPr lang="en-US" baseline="0" dirty="0" smtClean="0"/>
              <a:t> example.</a:t>
            </a:r>
          </a:p>
          <a:p>
            <a:endParaRPr lang="en-US" baseline="0" dirty="0" smtClean="0"/>
          </a:p>
          <a:p>
            <a:pPr marL="171450" indent="-171450">
              <a:buFontTx/>
              <a:buChar char="-"/>
            </a:pPr>
            <a:r>
              <a:rPr lang="en-US" baseline="0" dirty="0" smtClean="0"/>
              <a:t>Students debated privacy vs. security, particularly when terrorism is being considered</a:t>
            </a:r>
          </a:p>
          <a:p>
            <a:pPr marL="171450" indent="-171450">
              <a:buFontTx/>
              <a:buChar char="-"/>
            </a:pPr>
            <a:r>
              <a:rPr lang="en-US" baseline="0" dirty="0" smtClean="0"/>
              <a:t>Also a good opportunity to talk about the profitability of privacy.  Does Apple really care about their customers privacy </a:t>
            </a:r>
            <a:r>
              <a:rPr lang="mr-IN" baseline="0" dirty="0" smtClean="0"/>
              <a:t>–</a:t>
            </a:r>
            <a:r>
              <a:rPr lang="en-US" baseline="0" dirty="0" smtClean="0"/>
              <a:t> or were they worried they’d lose cell phone buyers to Samsung?</a:t>
            </a:r>
          </a:p>
          <a:p>
            <a:pPr marL="171450" indent="-171450">
              <a:buFontTx/>
              <a:buChar char="-"/>
            </a:pPr>
            <a:r>
              <a:rPr lang="en-US" baseline="0" dirty="0" smtClean="0"/>
              <a:t>What about the power we have not just as consumers but as citizens?  Opportunities for agency?</a:t>
            </a:r>
            <a:endParaRPr lang="en-US" dirty="0" smtClean="0"/>
          </a:p>
          <a:p>
            <a:endParaRPr lang="en-US" dirty="0" smtClean="0"/>
          </a:p>
          <a:p>
            <a:r>
              <a:rPr lang="en-US" dirty="0" smtClean="0"/>
              <a:t>http://</a:t>
            </a:r>
            <a:r>
              <a:rPr lang="en-US" dirty="0" err="1" smtClean="0"/>
              <a:t>www.cnet.com</a:t>
            </a:r>
            <a:r>
              <a:rPr lang="en-US" dirty="0" smtClean="0"/>
              <a:t>/news/the-apple-</a:t>
            </a:r>
            <a:r>
              <a:rPr lang="en-US" dirty="0" err="1" smtClean="0"/>
              <a:t>vs</a:t>
            </a:r>
            <a:r>
              <a:rPr lang="en-US" dirty="0" smtClean="0"/>
              <a:t>-</a:t>
            </a:r>
            <a:r>
              <a:rPr lang="en-US" dirty="0" err="1" smtClean="0"/>
              <a:t>fbi</a:t>
            </a:r>
            <a:r>
              <a:rPr lang="en-US" dirty="0" smtClean="0"/>
              <a:t>-drama-</a:t>
            </a:r>
            <a:r>
              <a:rPr lang="en-US" dirty="0" err="1" smtClean="0"/>
              <a:t>isnt</a:t>
            </a:r>
            <a:r>
              <a:rPr lang="en-US" dirty="0" smtClean="0"/>
              <a:t>-close-to-over-yet/</a:t>
            </a:r>
          </a:p>
          <a:p>
            <a:endParaRPr lang="en-US" dirty="0"/>
          </a:p>
        </p:txBody>
      </p:sp>
      <p:sp>
        <p:nvSpPr>
          <p:cNvPr id="4" name="Slide Number Placeholder 3"/>
          <p:cNvSpPr>
            <a:spLocks noGrp="1"/>
          </p:cNvSpPr>
          <p:nvPr>
            <p:ph type="sldNum" sz="quarter" idx="10"/>
          </p:nvPr>
        </p:nvSpPr>
        <p:spPr/>
        <p:txBody>
          <a:bodyPr/>
          <a:lstStyle/>
          <a:p>
            <a:fld id="{5ECA1FCB-C7F7-43B0-8120-1C40D3835F1E}" type="slidenum">
              <a:rPr lang="en-US" smtClean="0"/>
              <a:t>12</a:t>
            </a:fld>
            <a:endParaRPr lang="en-US"/>
          </a:p>
        </p:txBody>
      </p:sp>
    </p:spTree>
    <p:extLst>
      <p:ext uri="{BB962C8B-B14F-4D97-AF65-F5344CB8AC3E}">
        <p14:creationId xmlns:p14="http://schemas.microsoft.com/office/powerpoint/2010/main" val="16661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often try to find current discussion examples, particularly with Canadian content, nevertheless, even with my academic freedom, I had second thoughts about this slide!</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5ECA1FCB-C7F7-43B0-8120-1C40D3835F1E}" type="slidenum">
              <a:rPr lang="en-US" smtClean="0"/>
              <a:t>13</a:t>
            </a:fld>
            <a:endParaRPr lang="en-US"/>
          </a:p>
        </p:txBody>
      </p:sp>
    </p:spTree>
    <p:extLst>
      <p:ext uri="{BB962C8B-B14F-4D97-AF65-F5344CB8AC3E}">
        <p14:creationId xmlns:p14="http://schemas.microsoft.com/office/powerpoint/2010/main" val="120446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good example when going into Health Sciences classes.</a:t>
            </a:r>
          </a:p>
          <a:p>
            <a:pPr marL="171450" indent="-171450">
              <a:buFontTx/>
              <a:buChar char="-"/>
            </a:pPr>
            <a:r>
              <a:rPr lang="en-US" baseline="0" dirty="0" smtClean="0"/>
              <a:t>We have a Nursing program at </a:t>
            </a:r>
            <a:r>
              <a:rPr lang="en-US" baseline="0" dirty="0" err="1" smtClean="0"/>
              <a:t>Uleth</a:t>
            </a:r>
            <a:r>
              <a:rPr lang="en-US" baseline="0" dirty="0" smtClean="0"/>
              <a:t> &amp; I often ask the students if they cover privacy when they’re speaking about patients, ethics, etc.</a:t>
            </a:r>
          </a:p>
          <a:p>
            <a:pPr marL="171450" indent="-171450">
              <a:buFontTx/>
              <a:buChar char="-"/>
            </a:pPr>
            <a:r>
              <a:rPr lang="en-US" baseline="0" dirty="0" smtClean="0"/>
              <a:t>An even more serious example of a health records breach occurred in my former town, North Bay, when a local Nurse lost her job for accessing about 6,000 records for patients she wasn’t involved in treating.  </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5ECA1FCB-C7F7-43B0-8120-1C40D3835F1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75613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Another thing we discuss is how marketable privacy skills &amp; knowledge are </a:t>
            </a:r>
            <a:r>
              <a:rPr lang="mr-IN" baseline="0" dirty="0" smtClean="0"/>
              <a:t>–</a:t>
            </a:r>
            <a:r>
              <a:rPr lang="en-US" baseline="0" dirty="0" smtClean="0"/>
              <a:t> my privacy training has not only been useful in every job I’ve ever had, but I believe it has helped me get some of those jobs.  </a:t>
            </a:r>
          </a:p>
          <a:p>
            <a:r>
              <a:rPr lang="en-US" baseline="0" dirty="0" smtClean="0"/>
              <a:t>Also an opportunity to promote privacy experts in your community </a:t>
            </a:r>
            <a:r>
              <a:rPr lang="mr-IN" baseline="0" dirty="0" smtClean="0"/>
              <a:t>–</a:t>
            </a:r>
            <a:r>
              <a:rPr lang="en-US" baseline="0" dirty="0" smtClean="0"/>
              <a:t> whether it is on campus or in another library.</a:t>
            </a:r>
          </a:p>
          <a:p>
            <a:endParaRPr lang="en-US" dirty="0"/>
          </a:p>
        </p:txBody>
      </p:sp>
      <p:sp>
        <p:nvSpPr>
          <p:cNvPr id="4" name="Slide Number Placeholder 3"/>
          <p:cNvSpPr>
            <a:spLocks noGrp="1"/>
          </p:cNvSpPr>
          <p:nvPr>
            <p:ph type="sldNum" sz="quarter" idx="10"/>
          </p:nvPr>
        </p:nvSpPr>
        <p:spPr/>
        <p:txBody>
          <a:bodyPr/>
          <a:lstStyle/>
          <a:p>
            <a:fld id="{6EDE9BF0-F2B9-AE4D-81E2-A10396D9588E}" type="slidenum">
              <a:rPr lang="en-US" smtClean="0"/>
              <a:t>15</a:t>
            </a:fld>
            <a:endParaRPr lang="en-US"/>
          </a:p>
        </p:txBody>
      </p:sp>
    </p:spTree>
    <p:extLst>
      <p:ext uri="{BB962C8B-B14F-4D97-AF65-F5344CB8AC3E}">
        <p14:creationId xmlns:p14="http://schemas.microsoft.com/office/powerpoint/2010/main" val="88522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I love about the LFP is how they collaborated with skilled/</a:t>
            </a:r>
            <a:r>
              <a:rPr lang="en-US" dirty="0" err="1" smtClean="0"/>
              <a:t>knowledgable</a:t>
            </a:r>
            <a:r>
              <a:rPr lang="en-US" baseline="0" dirty="0" smtClean="0"/>
              <a:t> people outside of libraries.  We’re not lawyers, IT security experts – and we don’t have to be.  This will help you let go of your imposter syndrome and focus on what you can do.</a:t>
            </a:r>
          </a:p>
          <a:p>
            <a:pPr marL="171450" indent="-171450">
              <a:buFontTx/>
              <a:buChar char="-"/>
            </a:pPr>
            <a:r>
              <a:rPr lang="en-US" baseline="0" dirty="0" smtClean="0"/>
              <a:t>This inspired me to bring together a cross-campus panel, with a WGST/Legal scholar and an IT Security specialist, for a proposal to speak at a teaching conference on privacy.  We’ve since collaborated on displays, marketing on-campus privacy training, and a possible privacy book/video club.</a:t>
            </a:r>
          </a:p>
          <a:p>
            <a:pPr marL="171450" indent="-171450">
              <a:buFontTx/>
              <a:buChar char="-"/>
            </a:pPr>
            <a:r>
              <a:rPr lang="en-US" baseline="0" dirty="0" smtClean="0"/>
              <a:t>When I was approached to speak at a Social Justice symposium, in my section on libraries I made sure to link privacy to SJ, and how libraries are advocates.</a:t>
            </a:r>
          </a:p>
          <a:p>
            <a:pPr marL="171450" indent="-171450">
              <a:buFontTx/>
              <a:buChar char="-"/>
            </a:pPr>
            <a:endParaRPr lang="en-US" baseline="0" dirty="0" smtClean="0"/>
          </a:p>
          <a:p>
            <a:pPr marL="171450" indent="-171450">
              <a:buFontTx/>
              <a:buChar char="-"/>
            </a:pPr>
            <a:r>
              <a:rPr lang="en-US" baseline="0" dirty="0" smtClean="0"/>
              <a:t>Speaking of allies and opportunities, we see this session as an opportunity.  We’ve discussed the need for a cross-Canada network of libraries and other allies.  Perhaps we could take those first steps together today.</a:t>
            </a:r>
          </a:p>
          <a:p>
            <a:endParaRPr lang="en-US" dirty="0"/>
          </a:p>
        </p:txBody>
      </p:sp>
      <p:sp>
        <p:nvSpPr>
          <p:cNvPr id="4" name="Slide Number Placeholder 3"/>
          <p:cNvSpPr>
            <a:spLocks noGrp="1"/>
          </p:cNvSpPr>
          <p:nvPr>
            <p:ph type="sldNum" sz="quarter" idx="10"/>
          </p:nvPr>
        </p:nvSpPr>
        <p:spPr/>
        <p:txBody>
          <a:bodyPr/>
          <a:lstStyle/>
          <a:p>
            <a:fld id="{223D61FA-6D7F-4861-A713-9CCA52257CAA}" type="slidenum">
              <a:rPr lang="en-US" smtClean="0"/>
              <a:t>16</a:t>
            </a:fld>
            <a:endParaRPr lang="en-US"/>
          </a:p>
        </p:txBody>
      </p:sp>
    </p:spTree>
    <p:extLst>
      <p:ext uri="{BB962C8B-B14F-4D97-AF65-F5344CB8AC3E}">
        <p14:creationId xmlns:p14="http://schemas.microsoft.com/office/powerpoint/2010/main" val="261203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Tx/>
              <a:buChar char="-"/>
            </a:pPr>
            <a:r>
              <a:rPr lang="en-US" dirty="0" smtClean="0"/>
              <a:t>Right</a:t>
            </a:r>
            <a:r>
              <a:rPr lang="en-US" baseline="0" dirty="0" smtClean="0"/>
              <a:t> around the same time that I had my epiphany about not terrifying our students, I encountered an article that had a profound impact on me.</a:t>
            </a:r>
          </a:p>
          <a:p>
            <a:pPr marL="168244" indent="-168244">
              <a:buFontTx/>
              <a:buChar char="-"/>
            </a:pPr>
            <a:r>
              <a:rPr lang="en-US" baseline="0" dirty="0" smtClean="0"/>
              <a:t>It allowed me to cross a threshold in the way I was conceptualizing privacy teaching &amp; it inspired me to change my approach.</a:t>
            </a:r>
            <a:endParaRPr lang="en-US" dirty="0" smtClean="0"/>
          </a:p>
          <a:p>
            <a:pPr marL="168244" indent="-168244">
              <a:buFontTx/>
              <a:buChar char="-"/>
            </a:pPr>
            <a:r>
              <a:rPr lang="en-US" dirty="0" smtClean="0"/>
              <a:t>Julie Cohen</a:t>
            </a:r>
            <a:r>
              <a:rPr lang="en-US" baseline="0" dirty="0" smtClean="0"/>
              <a:t> in the Harvard Law Review called “What is Privacy For?” </a:t>
            </a:r>
          </a:p>
          <a:p>
            <a:pPr marL="168244" indent="-168244">
              <a:buFontTx/>
              <a:buChar char="-"/>
            </a:pPr>
            <a:r>
              <a:rPr lang="en-US" baseline="0" dirty="0" smtClean="0"/>
              <a:t>Privacy is often framed as a negative, old-fashioned notion that is at odds with other values. When up against these other values, it often loses.</a:t>
            </a:r>
          </a:p>
          <a:p>
            <a:pPr marL="168244" indent="-168244">
              <a:buFontTx/>
              <a:buChar char="-"/>
            </a:pPr>
            <a:r>
              <a:rPr lang="en-US" baseline="0" dirty="0" smtClean="0"/>
              <a:t>It is to these assumptions about privacy that we can frame new perspectives that speak powerfully to agency and self-determination.</a:t>
            </a:r>
          </a:p>
        </p:txBody>
      </p:sp>
      <p:sp>
        <p:nvSpPr>
          <p:cNvPr id="4" name="Slide Number Placeholder 3"/>
          <p:cNvSpPr>
            <a:spLocks noGrp="1"/>
          </p:cNvSpPr>
          <p:nvPr>
            <p:ph type="sldNum" sz="quarter" idx="10"/>
          </p:nvPr>
        </p:nvSpPr>
        <p:spPr/>
        <p:txBody>
          <a:bodyPr/>
          <a:lstStyle/>
          <a:p>
            <a:fld id="{5ECA1FCB-C7F7-43B0-8120-1C40D3835F1E}" type="slidenum">
              <a:rPr lang="en-US" smtClean="0"/>
              <a:t>2</a:t>
            </a:fld>
            <a:endParaRPr lang="en-US"/>
          </a:p>
        </p:txBody>
      </p:sp>
    </p:spTree>
    <p:extLst>
      <p:ext uri="{BB962C8B-B14F-4D97-AF65-F5344CB8AC3E}">
        <p14:creationId xmlns:p14="http://schemas.microsoft.com/office/powerpoint/2010/main" val="212997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Tx/>
              <a:buChar char="-"/>
            </a:pPr>
            <a:r>
              <a:rPr lang="en-US" dirty="0" smtClean="0"/>
              <a:t>When setting the context prior to the class</a:t>
            </a:r>
            <a:r>
              <a:rPr lang="en-US" baseline="0" dirty="0" smtClean="0"/>
              <a:t> discussion slides, I try to plant this seed.</a:t>
            </a:r>
          </a:p>
          <a:p>
            <a:pPr marL="168244" indent="-168244">
              <a:buFontTx/>
              <a:buChar char="-"/>
            </a:pPr>
            <a:r>
              <a:rPr lang="en-US" baseline="0" dirty="0" smtClean="0"/>
              <a:t>What IS privacy for?  What are the benefits?  Why does it make possible?</a:t>
            </a:r>
            <a:endParaRPr lang="en-US" dirty="0" smtClean="0"/>
          </a:p>
          <a:p>
            <a:pPr marL="168244" indent="-168244">
              <a:buFontTx/>
              <a:buChar char="-"/>
            </a:pPr>
            <a:r>
              <a:rPr lang="en-US" dirty="0" smtClean="0"/>
              <a:t>Think</a:t>
            </a:r>
            <a:r>
              <a:rPr lang="en-US" baseline="0" dirty="0" smtClean="0"/>
              <a:t> about how your </a:t>
            </a:r>
            <a:r>
              <a:rPr lang="en-US" baseline="0" dirty="0" err="1" smtClean="0"/>
              <a:t>behaviour</a:t>
            </a:r>
            <a:r>
              <a:rPr lang="en-US" baseline="0" dirty="0" smtClean="0"/>
              <a:t> </a:t>
            </a:r>
            <a:r>
              <a:rPr lang="mr-IN" baseline="0" dirty="0" smtClean="0"/>
              <a:t>–</a:t>
            </a:r>
            <a:r>
              <a:rPr lang="en-US" baseline="0" dirty="0" smtClean="0"/>
              <a:t> how it can change when you know you’re being watched.</a:t>
            </a:r>
          </a:p>
          <a:p>
            <a:pPr marL="168244" indent="-168244">
              <a:buFontTx/>
              <a:buChar char="-"/>
            </a:pPr>
            <a:r>
              <a:rPr lang="en-US" baseline="0" dirty="0" smtClean="0"/>
              <a:t>We require room – to play, to experiment, to question.</a:t>
            </a:r>
          </a:p>
        </p:txBody>
      </p:sp>
      <p:sp>
        <p:nvSpPr>
          <p:cNvPr id="4" name="Slide Number Placeholder 3"/>
          <p:cNvSpPr>
            <a:spLocks noGrp="1"/>
          </p:cNvSpPr>
          <p:nvPr>
            <p:ph type="sldNum" sz="quarter" idx="10"/>
          </p:nvPr>
        </p:nvSpPr>
        <p:spPr/>
        <p:txBody>
          <a:bodyPr/>
          <a:lstStyle/>
          <a:p>
            <a:fld id="{5ECA1FCB-C7F7-43B0-8120-1C40D3835F1E}" type="slidenum">
              <a:rPr lang="en-US" smtClean="0"/>
              <a:t>3</a:t>
            </a:fld>
            <a:endParaRPr lang="en-US"/>
          </a:p>
        </p:txBody>
      </p:sp>
    </p:spTree>
    <p:extLst>
      <p:ext uri="{BB962C8B-B14F-4D97-AF65-F5344CB8AC3E}">
        <p14:creationId xmlns:p14="http://schemas.microsoft.com/office/powerpoint/2010/main" val="215010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Many</a:t>
            </a:r>
            <a:r>
              <a:rPr lang="en-US" baseline="0" dirty="0" smtClean="0"/>
              <a:t> of our professional associations cover privacy as a core value of our profession, some of these statements going back many decades.  </a:t>
            </a:r>
          </a:p>
          <a:p>
            <a:pPr marL="171450" indent="-171450">
              <a:buFontTx/>
              <a:buChar char="-"/>
            </a:pPr>
            <a:r>
              <a:rPr lang="en-US" baseline="0" dirty="0" smtClean="0"/>
              <a:t>Often, they cover the need to protect the privacy of our patrons.  Typically they speak to what happens in our buildings.</a:t>
            </a:r>
          </a:p>
          <a:p>
            <a:pPr marL="171450" indent="-171450">
              <a:buFontTx/>
              <a:buChar char="-"/>
            </a:pPr>
            <a:r>
              <a:rPr lang="en-US" baseline="0" dirty="0" smtClean="0"/>
              <a:t>This statement by IFLA relates to points Jonathon was making as it also positions us outside the library and in society as a group of professionals uniquely qualified to advocate for privacy.</a:t>
            </a:r>
          </a:p>
          <a:p>
            <a:pPr marL="171450" indent="-171450">
              <a:buFontTx/>
              <a:buChar char="-"/>
            </a:pPr>
            <a:r>
              <a:rPr lang="en-US" baseline="0" dirty="0" smtClean="0"/>
              <a:t>Notice the section on whistleblowing and the fact that it pre-dates the breaking of the Snowden story.</a:t>
            </a:r>
          </a:p>
        </p:txBody>
      </p:sp>
      <p:sp>
        <p:nvSpPr>
          <p:cNvPr id="4" name="Slide Number Placeholder 3"/>
          <p:cNvSpPr>
            <a:spLocks noGrp="1"/>
          </p:cNvSpPr>
          <p:nvPr>
            <p:ph type="sldNum" sz="quarter" idx="10"/>
          </p:nvPr>
        </p:nvSpPr>
        <p:spPr/>
        <p:txBody>
          <a:bodyPr/>
          <a:lstStyle/>
          <a:p>
            <a:fld id="{6EDE9BF0-F2B9-AE4D-81E2-A10396D9588E}" type="slidenum">
              <a:rPr lang="en-US" smtClean="0"/>
              <a:t>4</a:t>
            </a:fld>
            <a:endParaRPr lang="en-US"/>
          </a:p>
        </p:txBody>
      </p:sp>
    </p:spTree>
    <p:extLst>
      <p:ext uri="{BB962C8B-B14F-4D97-AF65-F5344CB8AC3E}">
        <p14:creationId xmlns:p14="http://schemas.microsoft.com/office/powerpoint/2010/main" val="99265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addition to our</a:t>
            </a:r>
            <a:r>
              <a:rPr lang="en-US" baseline="0" dirty="0" smtClean="0"/>
              <a:t> values statements, we have other guidelines that illustrate an evolution.</a:t>
            </a:r>
          </a:p>
          <a:p>
            <a:pPr marL="171450" indent="-171450">
              <a:buFontTx/>
              <a:buChar char="-"/>
            </a:pPr>
            <a:r>
              <a:rPr lang="en-US" baseline="0" dirty="0" smtClean="0"/>
              <a:t>Here’s the old ACRL standard that speaks to privacy.  The “IL” student “understands” and “discusses” issues around information.  The student is rather static and the relationships with information </a:t>
            </a:r>
            <a:r>
              <a:rPr lang="en-US" baseline="0" dirty="0" err="1" smtClean="0"/>
              <a:t>centred</a:t>
            </a:r>
            <a:r>
              <a:rPr lang="en-US" baseline="0" dirty="0" smtClean="0"/>
              <a:t> around consumption </a:t>
            </a:r>
            <a:r>
              <a:rPr lang="mr-IN" baseline="0" dirty="0" smtClean="0"/>
              <a:t>–</a:t>
            </a:r>
            <a:r>
              <a:rPr lang="en-US" baseline="0" dirty="0" smtClean="0"/>
              <a:t> their consumption of information.  Looking back, it feels a bit passive.</a:t>
            </a:r>
          </a:p>
        </p:txBody>
      </p:sp>
      <p:sp>
        <p:nvSpPr>
          <p:cNvPr id="4" name="Slide Number Placeholder 3"/>
          <p:cNvSpPr>
            <a:spLocks noGrp="1"/>
          </p:cNvSpPr>
          <p:nvPr>
            <p:ph type="sldNum" sz="quarter" idx="10"/>
          </p:nvPr>
        </p:nvSpPr>
        <p:spPr/>
        <p:txBody>
          <a:bodyPr/>
          <a:lstStyle/>
          <a:p>
            <a:fld id="{223D61FA-6D7F-4861-A713-9CCA52257CAA}" type="slidenum">
              <a:rPr lang="en-US" smtClean="0"/>
              <a:t>5</a:t>
            </a:fld>
            <a:endParaRPr lang="en-US"/>
          </a:p>
        </p:txBody>
      </p:sp>
    </p:spTree>
    <p:extLst>
      <p:ext uri="{BB962C8B-B14F-4D97-AF65-F5344CB8AC3E}">
        <p14:creationId xmlns:p14="http://schemas.microsoft.com/office/powerpoint/2010/main" val="103011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Fast forward to the new Framework and we see a very different perspective, not just about privacy, but about the patron.</a:t>
            </a:r>
          </a:p>
          <a:p>
            <a:pPr marL="171450" indent="-171450">
              <a:buFontTx/>
              <a:buChar char="-"/>
            </a:pPr>
            <a:r>
              <a:rPr lang="en-US" baseline="0" dirty="0" smtClean="0"/>
              <a:t>The learner is developing, always.  They’re not merely consuming, they’re making choices, they’re aware.</a:t>
            </a:r>
          </a:p>
          <a:p>
            <a:pPr marL="171450" indent="-171450">
              <a:buFontTx/>
              <a:buChar char="-"/>
            </a:pPr>
            <a:r>
              <a:rPr lang="en-US" baseline="0" dirty="0" smtClean="0"/>
              <a:t>Additionally, they’re not just consumers but creators. There’s a lot more agency here.</a:t>
            </a:r>
          </a:p>
          <a:p>
            <a:pPr marL="171450" indent="-171450">
              <a:buFontTx/>
              <a:buChar char="-"/>
            </a:pPr>
            <a:r>
              <a:rPr lang="en-US" baseline="0" dirty="0" smtClean="0"/>
              <a:t>Coupled with the Cohen article, the FW changed my approach.</a:t>
            </a:r>
            <a:endParaRPr lang="en-US" dirty="0" smtClean="0"/>
          </a:p>
          <a:p>
            <a:endParaRPr lang="en-US" dirty="0"/>
          </a:p>
        </p:txBody>
      </p:sp>
      <p:sp>
        <p:nvSpPr>
          <p:cNvPr id="4" name="Slide Number Placeholder 3"/>
          <p:cNvSpPr>
            <a:spLocks noGrp="1"/>
          </p:cNvSpPr>
          <p:nvPr>
            <p:ph type="sldNum" sz="quarter" idx="10"/>
          </p:nvPr>
        </p:nvSpPr>
        <p:spPr/>
        <p:txBody>
          <a:bodyPr/>
          <a:lstStyle/>
          <a:p>
            <a:fld id="{6EDE9BF0-F2B9-AE4D-81E2-A10396D9588E}" type="slidenum">
              <a:rPr lang="en-US" smtClean="0"/>
              <a:t>6</a:t>
            </a:fld>
            <a:endParaRPr lang="en-US"/>
          </a:p>
        </p:txBody>
      </p:sp>
    </p:spTree>
    <p:extLst>
      <p:ext uri="{BB962C8B-B14F-4D97-AF65-F5344CB8AC3E}">
        <p14:creationId xmlns:p14="http://schemas.microsoft.com/office/powerpoint/2010/main" val="109629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During my guest lectures, I often briefly</a:t>
            </a:r>
            <a:r>
              <a:rPr lang="en-US" baseline="0" dirty="0" smtClean="0"/>
              <a:t> cover the Charter’s position on privacy.</a:t>
            </a:r>
            <a:endParaRPr lang="en-US" dirty="0" smtClean="0"/>
          </a:p>
          <a:p>
            <a:r>
              <a:rPr lang="en-US" dirty="0" smtClean="0"/>
              <a:t>- While not mentioned in the Charter itself, the SCC has handed</a:t>
            </a:r>
            <a:r>
              <a:rPr lang="en-US" baseline="0" dirty="0" smtClean="0"/>
              <a:t> down rulings that protect this right - although it is not absolute and must be balanced against other rights &amp; responsibilities.  </a:t>
            </a:r>
          </a:p>
          <a:p>
            <a:r>
              <a:rPr lang="en-US" baseline="0" dirty="0" smtClean="0"/>
              <a:t>- Usually we’re looking at Section 8 which is meant to protect citizens against unreasonable search &amp; seizure.  It can also apply to Section 7 on liberty &amp; security of the person – our dignity.</a:t>
            </a:r>
          </a:p>
          <a:p>
            <a:r>
              <a:rPr lang="en-US" baseline="0" dirty="0" smtClean="0"/>
              <a:t>- This is a good opportunity to discuss what happens when privacy collides with other rights &amp; values </a:t>
            </a:r>
            <a:r>
              <a:rPr lang="mr-IN" baseline="0" dirty="0" smtClean="0"/>
              <a:t>–</a:t>
            </a:r>
            <a:r>
              <a:rPr lang="en-US" baseline="0" dirty="0" smtClean="0"/>
              <a:t> and something I explore with the students during the discussion section with them.</a:t>
            </a:r>
          </a:p>
          <a:p>
            <a:pPr marL="171450" indent="-171450">
              <a:buFontTx/>
              <a:buChar char="-"/>
            </a:pPr>
            <a:r>
              <a:rPr lang="en-US" baseline="0" dirty="0" smtClean="0"/>
              <a:t>And, of course, as this slide alludes to, you have an opportunity to open up a conversation about C51.</a:t>
            </a:r>
          </a:p>
          <a:p>
            <a:pPr marL="171450" indent="-171450">
              <a:buFontTx/>
              <a:buChar char="-"/>
            </a:pPr>
            <a:r>
              <a:rPr lang="en-US" baseline="0" dirty="0" smtClean="0"/>
              <a:t>This is a good opportunity to bring up our responsibility in speaking to privacy </a:t>
            </a:r>
            <a:r>
              <a:rPr lang="mr-IN" baseline="0" dirty="0" smtClean="0"/>
              <a:t>–</a:t>
            </a:r>
            <a:r>
              <a:rPr lang="en-US" baseline="0" dirty="0" smtClean="0"/>
              <a:t> you don’t need to be a constitutional lawyer or an IT expert.  If you’re like, and suffer from the odd bout of imposter syndrome, let it go.  We’re uniquely qualified and positioned to speak and to advocate.</a:t>
            </a:r>
            <a:endParaRPr lang="en-US" dirty="0"/>
          </a:p>
        </p:txBody>
      </p:sp>
      <p:sp>
        <p:nvSpPr>
          <p:cNvPr id="4" name="Slide Number Placeholder 3"/>
          <p:cNvSpPr>
            <a:spLocks noGrp="1"/>
          </p:cNvSpPr>
          <p:nvPr>
            <p:ph type="sldNum" sz="quarter" idx="10"/>
          </p:nvPr>
        </p:nvSpPr>
        <p:spPr/>
        <p:txBody>
          <a:bodyPr/>
          <a:lstStyle/>
          <a:p>
            <a:fld id="{223D61FA-6D7F-4861-A713-9CCA52257CAA}" type="slidenum">
              <a:rPr lang="en-US" smtClean="0"/>
              <a:t>7</a:t>
            </a:fld>
            <a:endParaRPr lang="en-US"/>
          </a:p>
        </p:txBody>
      </p:sp>
    </p:spTree>
    <p:extLst>
      <p:ext uri="{BB962C8B-B14F-4D97-AF65-F5344CB8AC3E}">
        <p14:creationId xmlns:p14="http://schemas.microsoft.com/office/powerpoint/2010/main" val="201910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are some of the examples I’ve used as discussion</a:t>
            </a:r>
            <a:r>
              <a:rPr lang="en-US" baseline="0" dirty="0" smtClean="0"/>
              <a:t> starters.  Here are a few examples.</a:t>
            </a:r>
            <a:endParaRPr lang="en-US" dirty="0" smtClean="0"/>
          </a:p>
          <a:p>
            <a:endParaRPr lang="en-US" dirty="0" smtClean="0"/>
          </a:p>
          <a:p>
            <a:r>
              <a:rPr lang="en-US" dirty="0" smtClean="0"/>
              <a:t>Using empathy to connect students to privacy has been an interesting strategy:</a:t>
            </a:r>
          </a:p>
          <a:p>
            <a:endParaRPr lang="en-US" dirty="0" smtClean="0"/>
          </a:p>
          <a:p>
            <a:r>
              <a:rPr lang="en-US" dirty="0" smtClean="0"/>
              <a:t>When someone says they have nothing to hide or to lose by a privacy breach, it is often because they haven’t been in that situation.</a:t>
            </a:r>
            <a:r>
              <a:rPr lang="en-US" baseline="0" dirty="0" smtClean="0"/>
              <a:t>  Here are 3 examples of hurtful/harmful breaches.</a:t>
            </a:r>
          </a:p>
          <a:p>
            <a:pPr marL="228600" indent="-228600">
              <a:buAutoNum type="arabicParenR"/>
            </a:pPr>
            <a:r>
              <a:rPr lang="en-US" baseline="0" dirty="0" smtClean="0"/>
              <a:t>Picture used without permission by a fetal testing company in Europe.  Pic is from a Mom’s blog about her daughter with DS (also battling cancer…).  Company called out, took pic down. </a:t>
            </a:r>
          </a:p>
          <a:p>
            <a:pPr marL="228600" indent="-228600">
              <a:buAutoNum type="arabicParenR"/>
            </a:pPr>
            <a:r>
              <a:rPr lang="en-US" baseline="0" dirty="0" smtClean="0"/>
              <a:t>Mike Seay’s letter from Office Depot. Example of a mail merge gone wrong (info about his daughter’s death on the envelope – as if he needed to be reminded of this event via mail…).  Why does “Big Data” need that much info?</a:t>
            </a:r>
          </a:p>
          <a:p>
            <a:pPr marL="228600" indent="-228600">
              <a:buAutoNum type="arabicParenR"/>
            </a:pPr>
            <a:r>
              <a:rPr lang="en-US" baseline="0" dirty="0" smtClean="0"/>
              <a:t>What if the info is wrong?  What if governments are sharing it?  What if you’re detained and tortured?  Ask Maher </a:t>
            </a:r>
            <a:r>
              <a:rPr lang="en-US" baseline="0" dirty="0" err="1" smtClean="0"/>
              <a:t>Arar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ECA1FCB-C7F7-43B0-8120-1C40D3835F1E}" type="slidenum">
              <a:rPr lang="en-US" smtClean="0"/>
              <a:t>8</a:t>
            </a:fld>
            <a:endParaRPr lang="en-US"/>
          </a:p>
        </p:txBody>
      </p:sp>
    </p:spTree>
    <p:extLst>
      <p:ext uri="{BB962C8B-B14F-4D97-AF65-F5344CB8AC3E}">
        <p14:creationId xmlns:p14="http://schemas.microsoft.com/office/powerpoint/2010/main" val="166341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Surprisingly,</a:t>
            </a:r>
            <a:r>
              <a:rPr lang="en-US" baseline="0" dirty="0" smtClean="0"/>
              <a:t> one of the most successful discussion slides has been Hulk Hogan!</a:t>
            </a:r>
            <a:endParaRPr lang="en-US" dirty="0" smtClean="0"/>
          </a:p>
          <a:p>
            <a:pPr marL="168244" indent="-168244">
              <a:buFontTx/>
              <a:buChar char="-"/>
            </a:pPr>
            <a:endParaRPr lang="en-US" dirty="0" smtClean="0"/>
          </a:p>
          <a:p>
            <a:pPr marL="168244" indent="-168244">
              <a:buFontTx/>
              <a:buChar char="-"/>
            </a:pPr>
            <a:r>
              <a:rPr lang="en-US" dirty="0" smtClean="0"/>
              <a:t>Do public</a:t>
            </a:r>
            <a:r>
              <a:rPr lang="en-US" baseline="0" dirty="0" smtClean="0"/>
              <a:t> figures “deserve” privacy?</a:t>
            </a:r>
          </a:p>
          <a:p>
            <a:pPr marL="168244" indent="-168244">
              <a:buFontTx/>
              <a:buChar char="-"/>
            </a:pPr>
            <a:r>
              <a:rPr lang="en-US" baseline="0" dirty="0" smtClean="0"/>
              <a:t>Decision in which a jury awarded Hulk Hogan a huge settlement from Gawker for their decision to release a tape of him having sex with his former best friend’s wife (recorded without his knowledge &amp; released without his consent)</a:t>
            </a:r>
          </a:p>
          <a:p>
            <a:pPr marL="168244" indent="-168244">
              <a:buFontTx/>
              <a:buChar char="-"/>
            </a:pPr>
            <a:r>
              <a:rPr lang="en-US" baseline="0" dirty="0" smtClean="0"/>
              <a:t>This is an example, in the U.S., of a person’s right to privacy coming up against the constitutional right of “freedom of the press”</a:t>
            </a:r>
          </a:p>
          <a:p>
            <a:pPr marL="168244" indent="-168244">
              <a:buFontTx/>
              <a:buChar char="-"/>
            </a:pPr>
            <a:r>
              <a:rPr lang="en-US" baseline="0" dirty="0" smtClean="0"/>
              <a:t>But is this really “newsworthy” ?  Hogan’s lawyer argued that the sex in questions was a private act between private people; therefore, the First Amendment “Freedom of the Press” argument shouldn’t apply. </a:t>
            </a:r>
          </a:p>
          <a:p>
            <a:pPr marL="168244" indent="-168244">
              <a:buFontTx/>
              <a:buChar char="-"/>
            </a:pPr>
            <a:endParaRPr lang="en-US" baseline="0" dirty="0" smtClean="0"/>
          </a:p>
          <a:p>
            <a:pPr marL="168244" indent="-168244">
              <a:buFontTx/>
              <a:buChar char="-"/>
            </a:pPr>
            <a:r>
              <a:rPr lang="en-US" baseline="0" dirty="0" smtClean="0"/>
              <a:t>Very interesting to see how quickly the students start arguing the points. Often, I don’t have to do much prompting.</a:t>
            </a:r>
          </a:p>
          <a:p>
            <a:pPr marL="168244" indent="-168244">
              <a:buFontTx/>
              <a:buChar char="-"/>
            </a:pPr>
            <a:r>
              <a:rPr lang="en-US" dirty="0" smtClean="0"/>
              <a:t>https://www.rollingstone.com/sports/features/why-the-hulk-hogan-sex-tape-verdict-matters-20160322</a:t>
            </a:r>
          </a:p>
          <a:p>
            <a:endParaRPr lang="en-US" dirty="0"/>
          </a:p>
        </p:txBody>
      </p:sp>
      <p:sp>
        <p:nvSpPr>
          <p:cNvPr id="4" name="Slide Number Placeholder 3"/>
          <p:cNvSpPr>
            <a:spLocks noGrp="1"/>
          </p:cNvSpPr>
          <p:nvPr>
            <p:ph type="sldNum" sz="quarter" idx="10"/>
          </p:nvPr>
        </p:nvSpPr>
        <p:spPr/>
        <p:txBody>
          <a:bodyPr/>
          <a:lstStyle/>
          <a:p>
            <a:fld id="{5ECA1FCB-C7F7-43B0-8120-1C40D3835F1E}" type="slidenum">
              <a:rPr lang="en-US" smtClean="0"/>
              <a:t>9</a:t>
            </a:fld>
            <a:endParaRPr lang="en-US"/>
          </a:p>
        </p:txBody>
      </p:sp>
    </p:spTree>
    <p:extLst>
      <p:ext uri="{BB962C8B-B14F-4D97-AF65-F5344CB8AC3E}">
        <p14:creationId xmlns:p14="http://schemas.microsoft.com/office/powerpoint/2010/main" val="72791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eaLnBrk="1" latinLnBrk="0" hangingPunct="1"/>
            <a:fld id="{E637BB6B-EE1B-48FB-8575-0D55C373DE88}" type="datetimeFigureOut">
              <a:rPr lang="en-US" smtClean="0"/>
              <a:pPr eaLnBrk="1" latinLnBrk="0" hangingPunct="1"/>
              <a:t>18-02-21</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kumimoji="0" lang="en-US"/>
          </a:p>
        </p:txBody>
      </p:sp>
      <p:sp>
        <p:nvSpPr>
          <p:cNvPr id="6" name="Slide Number Placeholder 5"/>
          <p:cNvSpPr>
            <a:spLocks noGrp="1"/>
          </p:cNvSpPr>
          <p:nvPr>
            <p:ph type="sldNum" sz="quarter" idx="12"/>
          </p:nvPr>
        </p:nvSpPr>
        <p:spPr>
          <a:xfrm>
            <a:off x="7915603" y="5410200"/>
            <a:ext cx="578317" cy="365125"/>
          </a:xfrm>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140715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sz="100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extLst>
      <p:ext uri="{BB962C8B-B14F-4D97-AF65-F5344CB8AC3E}">
        <p14:creationId xmlns:p14="http://schemas.microsoft.com/office/powerpoint/2010/main" val="257145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sz="100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extLst>
      <p:ext uri="{BB962C8B-B14F-4D97-AF65-F5344CB8AC3E}">
        <p14:creationId xmlns:p14="http://schemas.microsoft.com/office/powerpoint/2010/main" val="2195135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sz="100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09972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sz="100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extLst>
      <p:ext uri="{BB962C8B-B14F-4D97-AF65-F5344CB8AC3E}">
        <p14:creationId xmlns:p14="http://schemas.microsoft.com/office/powerpoint/2010/main" val="2968665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sz="1000">
              <a:solidFill>
                <a:schemeClr val="tx2">
                  <a:shade val="50000"/>
                </a:schemeClr>
              </a:solidFill>
            </a:endParaRPr>
          </a:p>
        </p:txBody>
      </p:sp>
      <p:sp>
        <p:nvSpPr>
          <p:cNvPr id="4" name="Footer Placeholder 3"/>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extLst>
      <p:ext uri="{BB962C8B-B14F-4D97-AF65-F5344CB8AC3E}">
        <p14:creationId xmlns:p14="http://schemas.microsoft.com/office/powerpoint/2010/main" val="2233218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sz="1000">
              <a:solidFill>
                <a:schemeClr val="tx2">
                  <a:shade val="50000"/>
                </a:schemeClr>
              </a:solidFill>
            </a:endParaRPr>
          </a:p>
        </p:txBody>
      </p:sp>
      <p:sp>
        <p:nvSpPr>
          <p:cNvPr id="4" name="Footer Placeholder 3"/>
          <p:cNvSpPr>
            <a:spLocks noGrp="1"/>
          </p:cNvSpPr>
          <p:nvPr>
            <p:ph type="ftr" sz="quarter" idx="11"/>
          </p:nvPr>
        </p:nvSpPr>
        <p:spPr/>
        <p:txBody>
          <a:bodyPr/>
          <a:lstStyle>
            <a:lvl1pPr>
              <a:defRPr cap="all" baseline="0"/>
            </a:lvl1pPr>
          </a:lstStyle>
          <a:p>
            <a:pPr algn="ctr" eaLnBrk="1" latinLnBrk="0" hangingPunct="1"/>
            <a:endParaRPr kumimoji="0" lang="en-US" sz="1000" dirty="0">
              <a:solidFill>
                <a:schemeClr val="tx2">
                  <a:shade val="50000"/>
                </a:schemeClr>
              </a:solidFill>
            </a:endParaRPr>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extLst>
      <p:ext uri="{BB962C8B-B14F-4D97-AF65-F5344CB8AC3E}">
        <p14:creationId xmlns:p14="http://schemas.microsoft.com/office/powerpoint/2010/main" val="4185820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37585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187668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eaLnBrk="1" latinLnBrk="0" hangingPunct="1"/>
            <a:fld id="{E637BB6B-EE1B-48FB-8575-0D55C373DE88}" type="datetimeFigureOut">
              <a:rPr lang="en-US" smtClean="0"/>
              <a:pPr eaLnBrk="1" latinLnBrk="0" hangingPunct="1"/>
              <a:t>18-02-21</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kumimoji="0" lang="en-US"/>
          </a:p>
        </p:txBody>
      </p:sp>
      <p:sp>
        <p:nvSpPr>
          <p:cNvPr id="51" name="Slide Number Placeholder 5"/>
          <p:cNvSpPr>
            <a:spLocks noGrp="1"/>
          </p:cNvSpPr>
          <p:nvPr>
            <p:ph type="sldNum" sz="quarter" idx="12"/>
          </p:nvPr>
        </p:nvSpPr>
        <p:spPr>
          <a:xfrm>
            <a:off x="7707241" y="5883275"/>
            <a:ext cx="578317" cy="365125"/>
          </a:xfrm>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2677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172348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49393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51318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4126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8664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1314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18-02-21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5428329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eaLnBrk="1" latinLnBrk="0" hangingPunct="1"/>
            <a:fld id="{E637BB6B-EE1B-48FB-8575-0D55C373DE88}" type="datetimeFigureOut">
              <a:rPr lang="en-US" smtClean="0"/>
              <a:pPr eaLnBrk="1" latinLnBrk="0" hangingPunct="1"/>
              <a:t>18-02-21</a:t>
            </a:fld>
            <a:endParaRPr lang="en-US" sz="1000">
              <a:solidFill>
                <a:schemeClr val="tx2">
                  <a:shade val="50000"/>
                </a:scheme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ctr" eaLnBrk="1" latinLnBrk="0" hangingPunct="1"/>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extLst>
      <p:ext uri="{BB962C8B-B14F-4D97-AF65-F5344CB8AC3E}">
        <p14:creationId xmlns:p14="http://schemas.microsoft.com/office/powerpoint/2010/main" val="149811289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1437" y="1172090"/>
            <a:ext cx="8001815" cy="4533911"/>
          </a:xfrm>
        </p:spPr>
        <p:txBody>
          <a:bodyPr>
            <a:normAutofit fontScale="90000"/>
          </a:bodyPr>
          <a:lstStyle/>
          <a:p>
            <a:pPr algn="l"/>
            <a:r>
              <a:rPr lang="en-US" sz="7000" dirty="0" smtClean="0">
                <a:effectLst>
                  <a:outerShdw blurRad="50800" dist="38100" dir="2700000" algn="tl" rotWithShape="0">
                    <a:srgbClr val="000000">
                      <a:alpha val="43000"/>
                    </a:srgbClr>
                  </a:outerShdw>
                </a:effectLst>
              </a:rPr>
              <a:t>Teaching privacy:</a:t>
            </a:r>
            <a:br>
              <a:rPr lang="en-US" sz="7000" dirty="0" smtClean="0">
                <a:effectLst>
                  <a:outerShdw blurRad="50800" dist="38100" dir="2700000" algn="tl" rotWithShape="0">
                    <a:srgbClr val="000000">
                      <a:alpha val="43000"/>
                    </a:srgbClr>
                  </a:outerShdw>
                </a:effectLst>
              </a:rPr>
            </a:br>
            <a:r>
              <a:rPr lang="en-US" sz="4400" dirty="0" smtClean="0">
                <a:effectLst>
                  <a:outerShdw blurRad="50800" dist="38100" dir="2700000" algn="tl" rotWithShape="0">
                    <a:srgbClr val="000000">
                      <a:alpha val="43000"/>
                    </a:srgbClr>
                  </a:outerShdw>
                </a:effectLst>
              </a:rPr>
              <a:t>Making it fun, Engaging &amp; Empowering</a:t>
            </a:r>
            <a:r>
              <a:rPr lang="en-US" dirty="0" smtClean="0">
                <a:effectLst>
                  <a:outerShdw blurRad="50800" dist="38100" dir="2700000" algn="tl" rotWithShape="0">
                    <a:srgbClr val="000000">
                      <a:alpha val="43000"/>
                    </a:srgbClr>
                  </a:outerShdw>
                </a:effectLst>
              </a:rPr>
              <a:t/>
            </a:r>
            <a:br>
              <a:rPr lang="en-US" dirty="0" smtClean="0">
                <a:effectLst>
                  <a:outerShdw blurRad="50800" dist="38100" dir="2700000" algn="tl" rotWithShape="0">
                    <a:srgbClr val="000000">
                      <a:alpha val="43000"/>
                    </a:srgbClr>
                  </a:outerShdw>
                </a:effectLst>
              </a:rPr>
            </a:br>
            <a:r>
              <a:rPr lang="en-US" dirty="0" smtClean="0">
                <a:effectLst>
                  <a:outerShdw blurRad="50800" dist="38100" dir="2700000" algn="tl" rotWithShape="0">
                    <a:srgbClr val="000000">
                      <a:alpha val="43000"/>
                    </a:srgbClr>
                  </a:outerShdw>
                </a:effectLst>
              </a:rPr>
              <a:t/>
            </a:r>
            <a:br>
              <a:rPr lang="en-US" dirty="0" smtClean="0">
                <a:effectLst>
                  <a:outerShdw blurRad="50800" dist="38100" dir="2700000" algn="tl" rotWithShape="0">
                    <a:srgbClr val="000000">
                      <a:alpha val="43000"/>
                    </a:srgbClr>
                  </a:outerShdw>
                </a:effectLst>
              </a:rPr>
            </a:br>
            <a:r>
              <a:rPr lang="en-US" sz="3600" cap="none" dirty="0" smtClean="0">
                <a:effectLst>
                  <a:outerShdw blurRad="50800" dist="38100" dir="2700000" algn="tl" rotWithShape="0">
                    <a:srgbClr val="000000">
                      <a:alpha val="43000"/>
                    </a:srgbClr>
                  </a:outerShdw>
                </a:effectLst>
              </a:rPr>
              <a:t>Paula Cardozo, University of Lethbridge</a:t>
            </a:r>
            <a:r>
              <a:rPr lang="en-US" cap="none" dirty="0" smtClean="0">
                <a:effectLst>
                  <a:outerShdw blurRad="50800" dist="38100" dir="2700000" algn="tl" rotWithShape="0">
                    <a:srgbClr val="000000">
                      <a:alpha val="43000"/>
                    </a:srgbClr>
                  </a:outerShdw>
                </a:effectLst>
              </a:rPr>
              <a:t/>
            </a:r>
            <a:br>
              <a:rPr lang="en-US" cap="none" dirty="0" smtClean="0">
                <a:effectLst>
                  <a:outerShdw blurRad="50800" dist="38100" dir="2700000" algn="tl" rotWithShape="0">
                    <a:srgbClr val="000000">
                      <a:alpha val="43000"/>
                    </a:srgbClr>
                  </a:outerShdw>
                </a:effectLst>
              </a:rPr>
            </a:br>
            <a:r>
              <a:rPr lang="en-US" cap="none" dirty="0">
                <a:effectLst>
                  <a:outerShdw blurRad="50800" dist="38100" dir="2700000" algn="tl" rotWithShape="0">
                    <a:srgbClr val="000000">
                      <a:alpha val="43000"/>
                    </a:srgbClr>
                  </a:outerShdw>
                </a:effectLst>
              </a:rPr>
              <a:t/>
            </a:r>
            <a:br>
              <a:rPr lang="en-US" cap="none" dirty="0">
                <a:effectLst>
                  <a:outerShdw blurRad="50800" dist="38100" dir="2700000" algn="tl" rotWithShape="0">
                    <a:srgbClr val="000000">
                      <a:alpha val="43000"/>
                    </a:srgbClr>
                  </a:outerShdw>
                </a:effectLst>
              </a:rPr>
            </a:br>
            <a:r>
              <a:rPr lang="en-US" sz="3200" cap="none" dirty="0" smtClean="0">
                <a:effectLst>
                  <a:outerShdw blurRad="50800" dist="38100" dir="2700000" algn="tl" rotWithShape="0">
                    <a:srgbClr val="000000">
                      <a:alpha val="43000"/>
                    </a:srgbClr>
                  </a:outerShdw>
                </a:effectLst>
              </a:rPr>
              <a:t>February 1, 2018</a:t>
            </a:r>
            <a:endParaRPr lang="en-US" sz="3200" cap="none"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6037764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2366" y="2820222"/>
            <a:ext cx="3761062" cy="3545428"/>
          </a:xfrm>
          <a:prstGeom prst="rect">
            <a:avLst/>
          </a:prstGeom>
        </p:spPr>
      </p:pic>
      <p:pic>
        <p:nvPicPr>
          <p:cNvPr id="3" name="Picture 2"/>
          <p:cNvPicPr>
            <a:picLocks noChangeAspect="1"/>
          </p:cNvPicPr>
          <p:nvPr/>
        </p:nvPicPr>
        <p:blipFill>
          <a:blip r:embed="rId4"/>
          <a:stretch>
            <a:fillRect/>
          </a:stretch>
        </p:blipFill>
        <p:spPr>
          <a:xfrm>
            <a:off x="223837" y="269820"/>
            <a:ext cx="8696325" cy="2219325"/>
          </a:xfrm>
          <a:prstGeom prst="rect">
            <a:avLst/>
          </a:prstGeom>
        </p:spPr>
      </p:pic>
      <p:sp>
        <p:nvSpPr>
          <p:cNvPr id="4" name="TextBox 3"/>
          <p:cNvSpPr txBox="1"/>
          <p:nvPr/>
        </p:nvSpPr>
        <p:spPr>
          <a:xfrm>
            <a:off x="4729655" y="2802651"/>
            <a:ext cx="3793088" cy="32778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cap="small" dirty="0" smtClean="0">
                <a:ln w="11430"/>
                <a:effectLst>
                  <a:outerShdw blurRad="50800" dist="39000" dir="5460000" algn="tl">
                    <a:srgbClr val="000000">
                      <a:alpha val="38000"/>
                    </a:srgbClr>
                  </a:outerShdw>
                </a:effectLst>
              </a:rPr>
              <a:t>Consequences?</a:t>
            </a:r>
          </a:p>
          <a:p>
            <a:pPr algn="ctr"/>
            <a:endParaRPr lang="en-US" sz="900" b="1" dirty="0" smtClean="0">
              <a:ln w="11430"/>
              <a:effectLst>
                <a:outerShdw blurRad="50800" dist="39000" dir="5460000" algn="tl">
                  <a:srgbClr val="000000">
                    <a:alpha val="38000"/>
                  </a:srgbClr>
                </a:outerShdw>
              </a:effectLst>
              <a:latin typeface="Optima"/>
            </a:endParaRPr>
          </a:p>
          <a:p>
            <a:pPr marL="285750" indent="-285750">
              <a:buFontTx/>
              <a:buChar char="-"/>
            </a:pPr>
            <a:r>
              <a:rPr lang="en-US" sz="2800" dirty="0" smtClean="0">
                <a:ln w="11430"/>
                <a:effectLst>
                  <a:outerShdw blurRad="50800" dist="39000" dir="5460000" algn="tl">
                    <a:srgbClr val="000000">
                      <a:alpha val="38000"/>
                    </a:srgbClr>
                  </a:outerShdw>
                </a:effectLst>
                <a:latin typeface="+mj-lt"/>
              </a:rPr>
              <a:t>To the woman she photographed?</a:t>
            </a:r>
          </a:p>
          <a:p>
            <a:endParaRPr lang="en-US" sz="1100" dirty="0" smtClean="0">
              <a:ln w="11430"/>
              <a:effectLst>
                <a:outerShdw blurRad="50800" dist="39000" dir="5460000" algn="tl">
                  <a:srgbClr val="000000">
                    <a:alpha val="38000"/>
                  </a:srgbClr>
                </a:outerShdw>
              </a:effectLst>
              <a:latin typeface="+mj-lt"/>
            </a:endParaRPr>
          </a:p>
          <a:p>
            <a:pPr marL="285750" indent="-285750">
              <a:buFontTx/>
              <a:buChar char="-"/>
            </a:pPr>
            <a:r>
              <a:rPr lang="en-US" sz="2800" dirty="0" smtClean="0">
                <a:ln w="11430"/>
                <a:effectLst>
                  <a:outerShdw blurRad="50800" dist="39000" dir="5460000" algn="tl">
                    <a:srgbClr val="000000">
                      <a:alpha val="38000"/>
                    </a:srgbClr>
                  </a:outerShdw>
                </a:effectLst>
                <a:latin typeface="+mj-lt"/>
              </a:rPr>
              <a:t>To other gym users?</a:t>
            </a:r>
          </a:p>
          <a:p>
            <a:endParaRPr lang="en-US" sz="1100" dirty="0" smtClean="0">
              <a:ln w="11430"/>
              <a:effectLst>
                <a:outerShdw blurRad="50800" dist="39000" dir="5460000" algn="tl">
                  <a:srgbClr val="000000">
                    <a:alpha val="38000"/>
                  </a:srgbClr>
                </a:outerShdw>
              </a:effectLst>
              <a:latin typeface="+mj-lt"/>
            </a:endParaRPr>
          </a:p>
          <a:p>
            <a:pPr marL="285750" indent="-285750">
              <a:buFontTx/>
              <a:buChar char="-"/>
            </a:pPr>
            <a:r>
              <a:rPr lang="en-US" sz="2800" dirty="0" smtClean="0">
                <a:ln w="11430"/>
                <a:effectLst>
                  <a:outerShdw blurRad="50800" dist="39000" dir="5460000" algn="tl">
                    <a:srgbClr val="000000">
                      <a:alpha val="38000"/>
                    </a:srgbClr>
                  </a:outerShdw>
                </a:effectLst>
                <a:latin typeface="+mj-lt"/>
              </a:rPr>
              <a:t>To Dani Mathers herself?</a:t>
            </a:r>
            <a:endParaRPr lang="en-US" sz="2800" dirty="0">
              <a:ln w="11430"/>
              <a:effectLst>
                <a:outerShdw blurRad="50800" dist="39000" dir="5460000" algn="tl">
                  <a:srgbClr val="000000">
                    <a:alpha val="38000"/>
                  </a:srgbClr>
                </a:outerShdw>
              </a:effectLst>
              <a:latin typeface="+mj-lt"/>
            </a:endParaRPr>
          </a:p>
        </p:txBody>
      </p:sp>
    </p:spTree>
    <p:extLst>
      <p:ext uri="{BB962C8B-B14F-4D97-AF65-F5344CB8AC3E}">
        <p14:creationId xmlns:p14="http://schemas.microsoft.com/office/powerpoint/2010/main" val="41665181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887" y="0"/>
            <a:ext cx="8797159"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small" dirty="0" smtClean="0">
                <a:ln w="11430"/>
                <a:effectLst>
                  <a:outerShdw blurRad="50800" dist="39000" dir="5460000" algn="tl">
                    <a:srgbClr val="000000">
                      <a:alpha val="38000"/>
                    </a:srgbClr>
                  </a:outerShdw>
                </a:effectLst>
                <a:latin typeface="+mn-lt"/>
              </a:rPr>
              <a:t>The Case for Class Cams?</a:t>
            </a:r>
            <a:endParaRPr lang="en-US" sz="4800" cap="small" dirty="0">
              <a:ln w="11430"/>
              <a:effectLst>
                <a:outerShdw blurRad="50800" dist="39000" dir="5460000" algn="tl">
                  <a:srgbClr val="000000">
                    <a:alpha val="38000"/>
                  </a:srgbClr>
                </a:outerShdw>
              </a:effectLst>
              <a:latin typeface="+mn-lt"/>
            </a:endParaRPr>
          </a:p>
        </p:txBody>
      </p:sp>
      <p:sp>
        <p:nvSpPr>
          <p:cNvPr id="3" name="Content Placeholder 2"/>
          <p:cNvSpPr>
            <a:spLocks noGrp="1"/>
          </p:cNvSpPr>
          <p:nvPr>
            <p:ph idx="1"/>
          </p:nvPr>
        </p:nvSpPr>
        <p:spPr>
          <a:xfrm>
            <a:off x="788275" y="3503097"/>
            <a:ext cx="7630511" cy="452596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pPr>
            <a:r>
              <a:rPr lang="en-US" sz="2700" dirty="0" smtClean="0">
                <a:ln w="11430"/>
                <a:effectLst>
                  <a:outerShdw blurRad="50800" dist="39000" dir="5460000" algn="tl">
                    <a:srgbClr val="000000">
                      <a:alpha val="38000"/>
                    </a:srgbClr>
                  </a:outerShdw>
                </a:effectLst>
                <a:latin typeface="Tw Cen MT"/>
                <a:cs typeface="Tw Cen MT"/>
              </a:rPr>
              <a:t>Argues that cameras can be used to aid professors’ development as good teachers, protect students from abusive profs &amp; fellow students</a:t>
            </a:r>
          </a:p>
          <a:p>
            <a:pPr marL="0" indent="0">
              <a:lnSpc>
                <a:spcPct val="100000"/>
              </a:lnSpc>
              <a:buNone/>
            </a:pPr>
            <a:endParaRPr lang="en-US" sz="1000" dirty="0" smtClean="0">
              <a:ln w="11430"/>
              <a:effectLst>
                <a:outerShdw blurRad="50800" dist="39000" dir="5460000" algn="tl">
                  <a:srgbClr val="000000">
                    <a:alpha val="38000"/>
                  </a:srgbClr>
                </a:outerShdw>
              </a:effectLst>
              <a:latin typeface="Tw Cen MT"/>
              <a:cs typeface="Tw Cen MT"/>
            </a:endParaRPr>
          </a:p>
          <a:p>
            <a:pPr>
              <a:lnSpc>
                <a:spcPct val="100000"/>
              </a:lnSpc>
            </a:pPr>
            <a:r>
              <a:rPr lang="en-US" sz="2700" dirty="0" smtClean="0">
                <a:ln w="11430"/>
                <a:effectLst>
                  <a:outerShdw blurRad="50800" dist="39000" dir="5460000" algn="tl">
                    <a:srgbClr val="000000">
                      <a:alpha val="38000"/>
                    </a:srgbClr>
                  </a:outerShdw>
                </a:effectLst>
                <a:latin typeface="Tw Cen MT"/>
                <a:cs typeface="Tw Cen MT"/>
              </a:rPr>
              <a:t>Also argues that sometimes profs need protection from students.  What do you think?</a:t>
            </a:r>
            <a:endParaRPr lang="en-US" sz="2700" dirty="0">
              <a:ln w="11430"/>
              <a:effectLst>
                <a:outerShdw blurRad="50800" dist="39000" dir="5460000" algn="tl">
                  <a:srgbClr val="000000">
                    <a:alpha val="38000"/>
                  </a:srgbClr>
                </a:outerShdw>
              </a:effectLst>
              <a:latin typeface="Tw Cen MT"/>
              <a:cs typeface="Tw Cen MT"/>
            </a:endParaRPr>
          </a:p>
        </p:txBody>
      </p:sp>
      <p:sp>
        <p:nvSpPr>
          <p:cNvPr id="4" name="Rectangle 3"/>
          <p:cNvSpPr/>
          <p:nvPr/>
        </p:nvSpPr>
        <p:spPr>
          <a:xfrm>
            <a:off x="1271753" y="6336852"/>
            <a:ext cx="7073462" cy="40011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000" b="1" dirty="0">
                <a:ln w="11430"/>
                <a:effectLst>
                  <a:outerShdw blurRad="50800" dist="39000" dir="5460000" algn="tl">
                    <a:srgbClr val="000000">
                      <a:alpha val="38000"/>
                    </a:srgbClr>
                  </a:outerShdw>
                </a:effectLst>
                <a:latin typeface="Optima"/>
              </a:rPr>
              <a:t>https://www.insidehighered.com/views/2016/07/08/lets-put-cameras-classroom-protect-professors-narcissistic-students-essay</a:t>
            </a:r>
          </a:p>
        </p:txBody>
      </p:sp>
      <p:pic>
        <p:nvPicPr>
          <p:cNvPr id="5" name="Picture 4"/>
          <p:cNvPicPr>
            <a:picLocks noChangeAspect="1"/>
          </p:cNvPicPr>
          <p:nvPr/>
        </p:nvPicPr>
        <p:blipFill>
          <a:blip r:embed="rId3"/>
          <a:stretch>
            <a:fillRect/>
          </a:stretch>
        </p:blipFill>
        <p:spPr>
          <a:xfrm>
            <a:off x="1890993" y="892640"/>
            <a:ext cx="5222502" cy="2495195"/>
          </a:xfrm>
          <a:prstGeom prst="rect">
            <a:avLst/>
          </a:prstGeom>
          <a:ln>
            <a:noFill/>
          </a:ln>
          <a:effectLst>
            <a:softEdge rad="112500"/>
          </a:effectLst>
        </p:spPr>
      </p:pic>
    </p:spTree>
    <p:extLst>
      <p:ext uri="{BB962C8B-B14F-4D97-AF65-F5344CB8AC3E}">
        <p14:creationId xmlns:p14="http://schemas.microsoft.com/office/powerpoint/2010/main" val="2995493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e fb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039" y="1654442"/>
            <a:ext cx="6140440" cy="4224129"/>
          </a:xfrm>
          <a:prstGeom prst="rect">
            <a:avLst/>
          </a:prstGeom>
        </p:spPr>
      </p:pic>
      <p:sp>
        <p:nvSpPr>
          <p:cNvPr id="5" name="TextBox 4"/>
          <p:cNvSpPr txBox="1"/>
          <p:nvPr/>
        </p:nvSpPr>
        <p:spPr>
          <a:xfrm>
            <a:off x="907889" y="6273831"/>
            <a:ext cx="7263108" cy="261610"/>
          </a:xfrm>
          <a:prstGeom prst="rect">
            <a:avLst/>
          </a:prstGeom>
          <a:noFill/>
        </p:spPr>
        <p:txBody>
          <a:bodyPr wrap="square" rtlCol="0">
            <a:spAutoFit/>
          </a:bodyPr>
          <a:lstStyle/>
          <a:p>
            <a:pPr algn="ctr"/>
            <a:r>
              <a:rPr lang="en-US" sz="1100" dirty="0" smtClean="0"/>
              <a:t>Image from http</a:t>
            </a:r>
            <a:r>
              <a:rPr lang="en-US" sz="1100" dirty="0"/>
              <a:t>://</a:t>
            </a:r>
            <a:r>
              <a:rPr lang="en-US" sz="1100" dirty="0" err="1"/>
              <a:t>jeffreyhill.typepad.com</a:t>
            </a:r>
            <a:r>
              <a:rPr lang="en-US" sz="1100" dirty="0"/>
              <a:t>/.a/6a00d8341d417153ef01b7c81a13b2970b-800wi</a:t>
            </a:r>
          </a:p>
        </p:txBody>
      </p:sp>
      <p:sp>
        <p:nvSpPr>
          <p:cNvPr id="2" name="TextBox 1"/>
          <p:cNvSpPr txBox="1"/>
          <p:nvPr/>
        </p:nvSpPr>
        <p:spPr>
          <a:xfrm>
            <a:off x="1542039" y="183828"/>
            <a:ext cx="6140440" cy="1015663"/>
          </a:xfrm>
          <a:prstGeom prst="rect">
            <a:avLst/>
          </a:prstGeom>
          <a:noFill/>
        </p:spPr>
        <p:txBody>
          <a:bodyPr wrap="square" rtlCol="0">
            <a:spAutoFit/>
          </a:bodyPr>
          <a:lstStyle/>
          <a:p>
            <a:pPr algn="ctr"/>
            <a:r>
              <a:rPr lang="en-US" sz="6000" cap="small" dirty="0" smtClean="0"/>
              <a:t>Apple the Altruist?</a:t>
            </a:r>
            <a:endParaRPr lang="en-US" sz="6000" cap="small" dirty="0"/>
          </a:p>
        </p:txBody>
      </p:sp>
    </p:spTree>
    <p:extLst>
      <p:ext uri="{BB962C8B-B14F-4D97-AF65-F5344CB8AC3E}">
        <p14:creationId xmlns:p14="http://schemas.microsoft.com/office/powerpoint/2010/main" val="427285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46" y="1538436"/>
            <a:ext cx="3580227" cy="4574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043578" y="1203862"/>
            <a:ext cx="4851041" cy="4909037"/>
          </a:xfrm>
          <a:prstGeom prst="rect">
            <a:avLst/>
          </a:prstGeom>
          <a:noFill/>
        </p:spPr>
        <p:txBody>
          <a:bodyPr wrap="square" rtlCol="0">
            <a:spAutoFit/>
          </a:bodyPr>
          <a:lstStyle/>
          <a:p>
            <a:endParaRPr lang="en-US" sz="900" dirty="0" smtClean="0"/>
          </a:p>
          <a:p>
            <a:pPr marL="285750" indent="-285750">
              <a:buFont typeface="Arial" panose="020B0604020202020204" pitchFamily="34" charset="0"/>
              <a:buChar char="•"/>
            </a:pPr>
            <a:r>
              <a:rPr lang="en-US" sz="2600" dirty="0" smtClean="0"/>
              <a:t>Without notifying users, the company tracked &amp; transmitted:</a:t>
            </a:r>
          </a:p>
          <a:p>
            <a:pPr marL="742950" lvl="1" indent="-285750">
              <a:buFont typeface="Arial" panose="020B0604020202020204" pitchFamily="34" charset="0"/>
              <a:buChar char="•"/>
            </a:pPr>
            <a:r>
              <a:rPr lang="en-US" sz="2600" dirty="0" smtClean="0"/>
              <a:t>Date &amp; time of use</a:t>
            </a:r>
          </a:p>
          <a:p>
            <a:pPr marL="742950" lvl="1" indent="-285750">
              <a:buFont typeface="Arial" panose="020B0604020202020204" pitchFamily="34" charset="0"/>
              <a:buChar char="•"/>
            </a:pPr>
            <a:r>
              <a:rPr lang="en-US" sz="2600" dirty="0" smtClean="0"/>
              <a:t>Vibration intensity &amp; pattern</a:t>
            </a:r>
          </a:p>
          <a:p>
            <a:pPr marL="742950" lvl="1" indent="-285750">
              <a:buFont typeface="Arial" panose="020B0604020202020204" pitchFamily="34" charset="0"/>
              <a:buChar char="•"/>
            </a:pPr>
            <a:r>
              <a:rPr lang="en-US" sz="2600" dirty="0" smtClean="0"/>
              <a:t>Temperature of the device </a:t>
            </a:r>
          </a:p>
          <a:p>
            <a:pPr marL="742950" lvl="1" indent="-285750">
              <a:buFont typeface="Arial" panose="020B0604020202020204" pitchFamily="34" charset="0"/>
              <a:buChar char="•"/>
            </a:pPr>
            <a:r>
              <a:rPr lang="en-US" sz="2600" dirty="0" smtClean="0"/>
              <a:t>Info tied to </a:t>
            </a:r>
            <a:r>
              <a:rPr lang="en-US" sz="2600" i="1" dirty="0" smtClean="0"/>
              <a:t>personally identifiable </a:t>
            </a:r>
            <a:r>
              <a:rPr lang="en-US" sz="2600" dirty="0" smtClean="0"/>
              <a:t>email addresses</a:t>
            </a:r>
            <a:r>
              <a:rPr lang="en-US" sz="2600" dirty="0"/>
              <a:t>	</a:t>
            </a:r>
            <a:endParaRPr lang="en-US" sz="2600" dirty="0" smtClean="0"/>
          </a:p>
          <a:p>
            <a:pPr marL="285750" indent="-285750">
              <a:buFont typeface="Arial" panose="020B0604020202020204" pitchFamily="34" charset="0"/>
              <a:buChar char="•"/>
            </a:pPr>
            <a:r>
              <a:rPr lang="en-US" sz="2600" dirty="0" smtClean="0"/>
              <a:t>A failure to enact basic “privacy by design” can have a big impact on a company’s reputation and profits</a:t>
            </a:r>
          </a:p>
          <a:p>
            <a:pPr marL="285750" indent="-285750">
              <a:buFont typeface="Arial" panose="020B0604020202020204" pitchFamily="34" charset="0"/>
              <a:buChar char="•"/>
            </a:pPr>
            <a:endParaRPr lang="en-US" dirty="0"/>
          </a:p>
        </p:txBody>
      </p:sp>
      <p:sp>
        <p:nvSpPr>
          <p:cNvPr id="4" name="TextBox 3"/>
          <p:cNvSpPr txBox="1"/>
          <p:nvPr/>
        </p:nvSpPr>
        <p:spPr>
          <a:xfrm>
            <a:off x="103909" y="6453793"/>
            <a:ext cx="8984183" cy="307777"/>
          </a:xfrm>
          <a:prstGeom prst="rect">
            <a:avLst/>
          </a:prstGeom>
          <a:noFill/>
        </p:spPr>
        <p:txBody>
          <a:bodyPr wrap="square" rtlCol="0">
            <a:spAutoFit/>
          </a:bodyPr>
          <a:lstStyle/>
          <a:p>
            <a:pPr algn="ctr"/>
            <a:r>
              <a:rPr lang="en-US" sz="1400" dirty="0">
                <a:latin typeface="+mj-lt"/>
              </a:rPr>
              <a:t>http://nymag.com/thecut/2017/03/vibrator-company-fined-usd4-million-for-tracking-user-activity.html</a:t>
            </a:r>
          </a:p>
        </p:txBody>
      </p:sp>
      <p:sp>
        <p:nvSpPr>
          <p:cNvPr id="5" name="TextBox 4"/>
          <p:cNvSpPr txBox="1"/>
          <p:nvPr/>
        </p:nvSpPr>
        <p:spPr>
          <a:xfrm>
            <a:off x="616979" y="392957"/>
            <a:ext cx="8527021" cy="1107996"/>
          </a:xfrm>
          <a:prstGeom prst="rect">
            <a:avLst/>
          </a:prstGeom>
          <a:noFill/>
        </p:spPr>
        <p:txBody>
          <a:bodyPr wrap="square" rtlCol="0">
            <a:spAutoFit/>
          </a:bodyPr>
          <a:lstStyle/>
          <a:p>
            <a:pPr algn="ctr"/>
            <a:r>
              <a:rPr lang="en-US" sz="4800" cap="small" dirty="0"/>
              <a:t>How a Sex </a:t>
            </a:r>
            <a:r>
              <a:rPr lang="en-US" sz="4800" cap="small" dirty="0" smtClean="0"/>
              <a:t>Toy Screwed </a:t>
            </a:r>
            <a:r>
              <a:rPr lang="en-US" sz="4800" cap="small" dirty="0"/>
              <a:t>Itself…</a:t>
            </a:r>
          </a:p>
          <a:p>
            <a:endParaRPr lang="en-US" dirty="0"/>
          </a:p>
        </p:txBody>
      </p:sp>
    </p:spTree>
    <p:extLst>
      <p:ext uri="{BB962C8B-B14F-4D97-AF65-F5344CB8AC3E}">
        <p14:creationId xmlns:p14="http://schemas.microsoft.com/office/powerpoint/2010/main" val="33666168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010" y="990154"/>
            <a:ext cx="3704165" cy="4154983"/>
          </a:xfrm>
          <a:prstGeom prst="rect">
            <a:avLst/>
          </a:prstGeom>
          <a:noFill/>
        </p:spPr>
        <p:txBody>
          <a:bodyPr wrap="square" rtlCol="0">
            <a:spAutoFit/>
          </a:bodyPr>
          <a:lstStyle/>
          <a:p>
            <a:pPr algn="ctr"/>
            <a:r>
              <a:rPr lang="en-US" sz="6600" cap="small" dirty="0" smtClean="0">
                <a:solidFill>
                  <a:prstClr val="white"/>
                </a:solidFill>
              </a:rPr>
              <a:t>Rob Ford’s Health Records</a:t>
            </a:r>
            <a:endParaRPr lang="en-US" sz="6600" cap="small" dirty="0">
              <a:solidFill>
                <a:prstClr val="white"/>
              </a:solidFill>
            </a:endParaRPr>
          </a:p>
        </p:txBody>
      </p:sp>
      <p:sp>
        <p:nvSpPr>
          <p:cNvPr id="5" name="TextBox 4"/>
          <p:cNvSpPr txBox="1"/>
          <p:nvPr/>
        </p:nvSpPr>
        <p:spPr>
          <a:xfrm>
            <a:off x="275734" y="6482893"/>
            <a:ext cx="8406353" cy="215444"/>
          </a:xfrm>
          <a:prstGeom prst="rect">
            <a:avLst/>
          </a:prstGeom>
          <a:noFill/>
        </p:spPr>
        <p:txBody>
          <a:bodyPr wrap="square" rtlCol="0">
            <a:spAutoFit/>
          </a:bodyPr>
          <a:lstStyle/>
          <a:p>
            <a:pPr algn="ctr"/>
            <a:r>
              <a:rPr lang="en-US" sz="800" dirty="0">
                <a:solidFill>
                  <a:prstClr val="white"/>
                </a:solidFill>
                <a:latin typeface="+mj-lt"/>
              </a:rPr>
              <a:t>http://www.thestar.com/life/health_wellness/2015/07/08/govt-prosecutes-health-workers-for-snooping-into-rob-fords-medical-records.html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110" y="103696"/>
            <a:ext cx="4036219" cy="626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774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1987" y="526502"/>
            <a:ext cx="7820025" cy="3080792"/>
          </a:xfrm>
          <a:prstGeom prst="rect">
            <a:avLst/>
          </a:prstGeom>
        </p:spPr>
      </p:pic>
      <p:sp>
        <p:nvSpPr>
          <p:cNvPr id="3" name="TextBox 2"/>
          <p:cNvSpPr txBox="1"/>
          <p:nvPr/>
        </p:nvSpPr>
        <p:spPr>
          <a:xfrm>
            <a:off x="901975" y="3846786"/>
            <a:ext cx="7580037" cy="2708434"/>
          </a:xfrm>
          <a:prstGeom prst="rect">
            <a:avLst/>
          </a:prstGeom>
          <a:noFill/>
        </p:spPr>
        <p:txBody>
          <a:bodyPr wrap="square" rtlCol="0">
            <a:spAutoFit/>
          </a:bodyPr>
          <a:lstStyle/>
          <a:p>
            <a:pPr algn="ctr"/>
            <a:r>
              <a:rPr lang="en-US" sz="3200" dirty="0" smtClean="0"/>
              <a:t>Did you know </a:t>
            </a:r>
            <a:r>
              <a:rPr lang="en-US" sz="3200" dirty="0" err="1" smtClean="0"/>
              <a:t>ULeth</a:t>
            </a:r>
            <a:r>
              <a:rPr lang="en-US" sz="3200" dirty="0" smtClean="0"/>
              <a:t> IT offers free training?</a:t>
            </a:r>
          </a:p>
          <a:p>
            <a:pPr algn="ctr"/>
            <a:endParaRPr lang="en-US" sz="800" dirty="0" smtClean="0">
              <a:latin typeface="Optima"/>
            </a:endParaRPr>
          </a:p>
          <a:p>
            <a:pPr marL="285750" indent="-285750">
              <a:buFont typeface="Arial" panose="020B0604020202020204" pitchFamily="34" charset="0"/>
              <a:buChar char="•"/>
            </a:pPr>
            <a:r>
              <a:rPr lang="en-US" sz="2500" dirty="0" smtClean="0">
                <a:latin typeface="+mj-lt"/>
              </a:rPr>
              <a:t>Security Awareness Course</a:t>
            </a:r>
          </a:p>
          <a:p>
            <a:pPr marL="285750" indent="-285750">
              <a:buFont typeface="Arial" panose="020B0604020202020204" pitchFamily="34" charset="0"/>
              <a:buChar char="•"/>
            </a:pPr>
            <a:r>
              <a:rPr lang="en-US" sz="2500" dirty="0" smtClean="0">
                <a:latin typeface="+mj-lt"/>
              </a:rPr>
              <a:t>Phishing Course</a:t>
            </a:r>
          </a:p>
          <a:p>
            <a:pPr marL="285750" indent="-285750">
              <a:buFont typeface="Arial" panose="020B0604020202020204" pitchFamily="34" charset="0"/>
              <a:buChar char="•"/>
            </a:pPr>
            <a:r>
              <a:rPr lang="en-US" sz="2500" dirty="0" smtClean="0">
                <a:latin typeface="+mj-lt"/>
              </a:rPr>
              <a:t>Data Storage Standard Course</a:t>
            </a:r>
          </a:p>
          <a:p>
            <a:pPr marL="285750" indent="-285750">
              <a:buFont typeface="Arial" panose="020B0604020202020204" pitchFamily="34" charset="0"/>
              <a:buChar char="•"/>
            </a:pPr>
            <a:r>
              <a:rPr lang="en-US" sz="2500" dirty="0" smtClean="0">
                <a:latin typeface="+mj-lt"/>
              </a:rPr>
              <a:t>Encryption Course</a:t>
            </a:r>
          </a:p>
          <a:p>
            <a:pPr marL="285750" indent="-285750">
              <a:buFont typeface="Arial" panose="020B0604020202020204" pitchFamily="34" charset="0"/>
              <a:buChar char="•"/>
            </a:pPr>
            <a:endParaRPr lang="en-US" dirty="0" smtClean="0"/>
          </a:p>
          <a:p>
            <a:pPr algn="ctr"/>
            <a:r>
              <a:rPr lang="en-US" sz="1200" dirty="0"/>
              <a:t>http://www.uleth.ca/information-technology/security/information-security-courses</a:t>
            </a:r>
          </a:p>
        </p:txBody>
      </p:sp>
    </p:spTree>
    <p:extLst>
      <p:ext uri="{BB962C8B-B14F-4D97-AF65-F5344CB8AC3E}">
        <p14:creationId xmlns:p14="http://schemas.microsoft.com/office/powerpoint/2010/main" val="15601218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16" y="150404"/>
            <a:ext cx="8193741" cy="1143000"/>
          </a:xfrm>
        </p:spPr>
        <p:txBody>
          <a:bodyPr>
            <a:normAutofit fontScale="90000"/>
          </a:bodyPr>
          <a:lstStyle/>
          <a:p>
            <a:pPr algn="ctr"/>
            <a:r>
              <a:rPr lang="en-US" sz="6000" cap="small" dirty="0" smtClean="0"/>
              <a:t>Seek out your </a:t>
            </a:r>
            <a:r>
              <a:rPr lang="en-US" sz="6000" cap="small" dirty="0"/>
              <a:t>A</a:t>
            </a:r>
            <a:r>
              <a:rPr lang="en-US" sz="6000" cap="small" dirty="0" smtClean="0"/>
              <a:t>llies</a:t>
            </a:r>
            <a:br>
              <a:rPr lang="en-US" sz="6000" cap="small" dirty="0" smtClean="0"/>
            </a:br>
            <a:r>
              <a:rPr lang="en-US" sz="6000" cap="small" dirty="0" smtClean="0"/>
              <a:t>and Opportunities</a:t>
            </a:r>
            <a:endParaRPr lang="en-US" sz="6000" cap="small"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461302" y="2123363"/>
            <a:ext cx="4189637" cy="35417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Picture 2" descr="lf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16" y="2123363"/>
            <a:ext cx="3590898" cy="1945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sj sym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567" y="4457170"/>
            <a:ext cx="5333883" cy="1884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37499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Interested in Privacy?	</a:t>
            </a:r>
            <a:endParaRPr lang="en-US" dirty="0"/>
          </a:p>
        </p:txBody>
      </p:sp>
      <p:sp>
        <p:nvSpPr>
          <p:cNvPr id="3" name="Content Placeholder 2"/>
          <p:cNvSpPr>
            <a:spLocks noGrp="1"/>
          </p:cNvSpPr>
          <p:nvPr>
            <p:ph idx="1"/>
          </p:nvPr>
        </p:nvSpPr>
        <p:spPr/>
        <p:txBody>
          <a:bodyPr/>
          <a:lstStyle/>
          <a:p>
            <a:pPr marL="0" indent="0">
              <a:buNone/>
            </a:pPr>
            <a:r>
              <a:rPr lang="en-US" dirty="0" smtClean="0"/>
              <a:t>Let’s look into creating a cross-Canada group of library workers to share resources and support one another.</a:t>
            </a:r>
          </a:p>
          <a:p>
            <a:pPr marL="0" indent="0">
              <a:buNone/>
            </a:pPr>
            <a:r>
              <a:rPr lang="en-US" dirty="0" smtClean="0"/>
              <a:t>Email Paula Cardozo at </a:t>
            </a:r>
            <a:r>
              <a:rPr lang="en-US" dirty="0" err="1" smtClean="0"/>
              <a:t>paula.cardozo@uleth.ca</a:t>
            </a:r>
            <a:endParaRPr lang="en-US" dirty="0"/>
          </a:p>
        </p:txBody>
      </p:sp>
    </p:spTree>
    <p:extLst>
      <p:ext uri="{BB962C8B-B14F-4D97-AF65-F5344CB8AC3E}">
        <p14:creationId xmlns:p14="http://schemas.microsoft.com/office/powerpoint/2010/main" val="140785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426" y="1966230"/>
            <a:ext cx="3941332" cy="435133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pPr>
            <a:r>
              <a:rPr lang="en-US" sz="3200" dirty="0" smtClean="0">
                <a:ln w="11430"/>
                <a:effectLst>
                  <a:outerShdw blurRad="50800" dist="39000" dir="5460000" algn="tl">
                    <a:srgbClr val="000000">
                      <a:alpha val="38000"/>
                    </a:srgbClr>
                  </a:outerShdw>
                </a:effectLst>
                <a:latin typeface="Tw Cen MT" panose="020B0602020104020603" pitchFamily="34" charset="0"/>
                <a:cs typeface="Optima"/>
              </a:rPr>
              <a:t>Privacy has been cast as “old fashioned” </a:t>
            </a:r>
          </a:p>
          <a:p>
            <a:r>
              <a:rPr lang="en-US" sz="3200" dirty="0" smtClean="0">
                <a:ln w="11430"/>
                <a:effectLst>
                  <a:outerShdw blurRad="50800" dist="39000" dir="5460000" algn="tl">
                    <a:srgbClr val="000000">
                      <a:alpha val="38000"/>
                    </a:srgbClr>
                  </a:outerShdw>
                </a:effectLst>
                <a:latin typeface="Tw Cen MT" panose="020B0602020104020603" pitchFamily="34" charset="0"/>
                <a:cs typeface="Optima"/>
              </a:rPr>
              <a:t>Anti-progressive</a:t>
            </a:r>
          </a:p>
          <a:p>
            <a:pPr>
              <a:lnSpc>
                <a:spcPct val="100000"/>
              </a:lnSpc>
            </a:pPr>
            <a:r>
              <a:rPr lang="en-US" sz="3200" dirty="0" smtClean="0">
                <a:ln w="11430"/>
                <a:effectLst>
                  <a:outerShdw blurRad="50800" dist="39000" dir="5460000" algn="tl">
                    <a:srgbClr val="000000">
                      <a:alpha val="38000"/>
                    </a:srgbClr>
                  </a:outerShdw>
                </a:effectLst>
                <a:latin typeface="Tw Cen MT" panose="020B0602020104020603" pitchFamily="34" charset="0"/>
                <a:cs typeface="Optima"/>
              </a:rPr>
              <a:t>Expensive, not good for the economy</a:t>
            </a:r>
          </a:p>
          <a:p>
            <a:r>
              <a:rPr lang="en-US" sz="3200" dirty="0" smtClean="0">
                <a:ln w="11430"/>
                <a:effectLst>
                  <a:outerShdw blurRad="50800" dist="39000" dir="5460000" algn="tl">
                    <a:srgbClr val="000000">
                      <a:alpha val="38000"/>
                    </a:srgbClr>
                  </a:outerShdw>
                </a:effectLst>
                <a:latin typeface="Tw Cen MT" panose="020B0602020104020603" pitchFamily="34" charset="0"/>
                <a:cs typeface="Optima"/>
              </a:rPr>
              <a:t>A threat to security</a:t>
            </a:r>
          </a:p>
        </p:txBody>
      </p:sp>
      <p:sp>
        <p:nvSpPr>
          <p:cNvPr id="6" name="Title 5"/>
          <p:cNvSpPr>
            <a:spLocks noGrp="1"/>
          </p:cNvSpPr>
          <p:nvPr>
            <p:ph type="title"/>
          </p:nvPr>
        </p:nvSpPr>
        <p:spPr>
          <a:xfrm>
            <a:off x="1176281" y="427454"/>
            <a:ext cx="8732461" cy="1143000"/>
          </a:xfrm>
        </p:spPr>
        <p:txBody>
          <a:bodyPr>
            <a:noAutofit/>
          </a:bodyPr>
          <a:lstStyle/>
          <a:p>
            <a:r>
              <a:rPr lang="en-US" sz="5400" b="1" cap="small" dirty="0" smtClean="0">
                <a:ln w="11430"/>
                <a:effectLst>
                  <a:outerShdw blurRad="38100" dist="38100" dir="2700000" algn="tl">
                    <a:srgbClr val="000000">
                      <a:alpha val="43137"/>
                    </a:srgbClr>
                  </a:outerShdw>
                </a:effectLst>
                <a:latin typeface="Tw Cen MT" panose="020B0602020104020603" pitchFamily="34" charset="0"/>
                <a:cs typeface="Optima"/>
              </a:rPr>
              <a:t>Does Privacy need a </a:t>
            </a:r>
            <a:br>
              <a:rPr lang="en-US" sz="5400" b="1" cap="small" dirty="0" smtClean="0">
                <a:ln w="11430"/>
                <a:effectLst>
                  <a:outerShdw blurRad="38100" dist="38100" dir="2700000" algn="tl">
                    <a:srgbClr val="000000">
                      <a:alpha val="43137"/>
                    </a:srgbClr>
                  </a:outerShdw>
                </a:effectLst>
                <a:latin typeface="Tw Cen MT" panose="020B0602020104020603" pitchFamily="34" charset="0"/>
                <a:cs typeface="Optima"/>
              </a:rPr>
            </a:br>
            <a:r>
              <a:rPr lang="en-US" sz="5400" b="1" cap="small" dirty="0" smtClean="0">
                <a:ln w="11430"/>
                <a:effectLst>
                  <a:outerShdw blurRad="38100" dist="38100" dir="2700000" algn="tl">
                    <a:srgbClr val="000000">
                      <a:alpha val="43137"/>
                    </a:srgbClr>
                  </a:outerShdw>
                </a:effectLst>
                <a:latin typeface="Tw Cen MT" panose="020B0602020104020603" pitchFamily="34" charset="0"/>
                <a:cs typeface="Optima"/>
              </a:rPr>
              <a:t>make-over?</a:t>
            </a:r>
            <a:endParaRPr lang="en-US" sz="5400" b="1" cap="small" dirty="0">
              <a:ln w="11430"/>
              <a:effectLst>
                <a:outerShdw blurRad="38100" dist="38100" dir="2700000" algn="tl">
                  <a:srgbClr val="000000">
                    <a:alpha val="43137"/>
                  </a:srgbClr>
                </a:outerShdw>
              </a:effectLst>
              <a:latin typeface="Tw Cen MT" panose="020B0602020104020603" pitchFamily="34" charset="0"/>
              <a:cs typeface="Optima"/>
            </a:endParaRPr>
          </a:p>
        </p:txBody>
      </p:sp>
      <p:pic>
        <p:nvPicPr>
          <p:cNvPr id="1028" name="Picture 4" descr="https://s-media-cache-ak0.pinimg.com/736x/a8/18/22/a81822a833a3f4193ddfd75d116f453f.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99417">
            <a:off x="5102177" y="1312958"/>
            <a:ext cx="3506477" cy="4817606"/>
          </a:xfrm>
          <a:prstGeom prst="rect">
            <a:avLst/>
          </a:prstGeom>
          <a:noFill/>
          <a:effectLst>
            <a:glow rad="127000">
              <a:schemeClr val="accent2">
                <a:lumMod val="60000"/>
                <a:lumOff val="40000"/>
              </a:schemeClr>
            </a:glow>
            <a:softEdge rad="3175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543082" y="6427160"/>
            <a:ext cx="6583352" cy="307777"/>
          </a:xfrm>
          <a:prstGeom prst="rect">
            <a:avLst/>
          </a:prstGeom>
        </p:spPr>
        <p:txBody>
          <a:bodyPr wrap="square">
            <a:spAutoFit/>
          </a:bodyPr>
          <a:lstStyle/>
          <a:p>
            <a:pPr algn="ctr"/>
            <a:r>
              <a:rPr lang="en-US" sz="1400" dirty="0"/>
              <a:t>http://</a:t>
            </a:r>
            <a:r>
              <a:rPr lang="en-US" sz="1400" dirty="0" err="1"/>
              <a:t>www.harvardlawreview.org</a:t>
            </a:r>
            <a:r>
              <a:rPr lang="en-US" sz="1400" dirty="0"/>
              <a:t>/</a:t>
            </a:r>
            <a:r>
              <a:rPr lang="en-US" sz="1400" dirty="0" err="1"/>
              <a:t>wp</a:t>
            </a:r>
            <a:r>
              <a:rPr lang="en-US" sz="1400" dirty="0"/>
              <a:t>-content/uploads/</a:t>
            </a:r>
            <a:r>
              <a:rPr lang="en-US" sz="1400" dirty="0" err="1"/>
              <a:t>pdfs</a:t>
            </a:r>
            <a:r>
              <a:rPr lang="en-US" sz="1400" dirty="0"/>
              <a:t>/vol126_cohen.pdf</a:t>
            </a:r>
          </a:p>
        </p:txBody>
      </p:sp>
    </p:spTree>
    <p:extLst>
      <p:ext uri="{BB962C8B-B14F-4D97-AF65-F5344CB8AC3E}">
        <p14:creationId xmlns:p14="http://schemas.microsoft.com/office/powerpoint/2010/main" val="14285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14476"/>
            <a:ext cx="7429499" cy="1478570"/>
          </a:xfrm>
        </p:spPr>
        <p:txBody>
          <a:bodyPr>
            <a:normAutofit/>
          </a:bodyPr>
          <a:lstStyle/>
          <a:p>
            <a:pPr algn="ctr"/>
            <a:r>
              <a:rPr lang="en-US" sz="4800" cap="small" dirty="0" smtClean="0">
                <a:latin typeface="+mn-lt"/>
                <a:cs typeface="Century Gothic"/>
              </a:rPr>
              <a:t>Julie Cohen </a:t>
            </a:r>
            <a:r>
              <a:rPr lang="en-US" sz="4800" cap="small" dirty="0">
                <a:latin typeface="+mn-lt"/>
                <a:cs typeface="Century Gothic"/>
              </a:rPr>
              <a:t/>
            </a:r>
            <a:br>
              <a:rPr lang="en-US" sz="4800" cap="small" dirty="0">
                <a:latin typeface="+mn-lt"/>
                <a:cs typeface="Century Gothic"/>
              </a:rPr>
            </a:br>
            <a:r>
              <a:rPr lang="en-US" sz="4800" cap="small" dirty="0" smtClean="0">
                <a:latin typeface="+mn-lt"/>
                <a:cs typeface="Century Gothic"/>
              </a:rPr>
              <a:t>“What Privacy is For”</a:t>
            </a:r>
            <a:endParaRPr lang="en-US" sz="4800" cap="small" dirty="0">
              <a:latin typeface="+mn-lt"/>
            </a:endParaRPr>
          </a:p>
        </p:txBody>
      </p:sp>
      <p:sp>
        <p:nvSpPr>
          <p:cNvPr id="3" name="Content Placeholder 2"/>
          <p:cNvSpPr>
            <a:spLocks noGrp="1"/>
          </p:cNvSpPr>
          <p:nvPr>
            <p:ph idx="1"/>
          </p:nvPr>
        </p:nvSpPr>
        <p:spPr>
          <a:xfrm>
            <a:off x="1178090" y="1696792"/>
            <a:ext cx="7107469" cy="4351338"/>
          </a:xfrm>
        </p:spPr>
        <p:txBody>
          <a:bodyPr>
            <a:noAutofit/>
          </a:bodyPr>
          <a:lstStyle/>
          <a:p>
            <a:r>
              <a:rPr lang="en-US" sz="2800" dirty="0" smtClean="0"/>
              <a:t>Privacy shelters dynamic, emergent subjectivity from the efforts of commercial &amp; government actors to render individuals &amp; communities fixed, transparent &amp; predictable.</a:t>
            </a:r>
          </a:p>
          <a:p>
            <a:pPr marL="0" indent="0">
              <a:buNone/>
            </a:pPr>
            <a:endParaRPr lang="en-US" sz="1400" dirty="0" smtClean="0"/>
          </a:p>
          <a:p>
            <a:r>
              <a:rPr lang="en-US" sz="2800" dirty="0" smtClean="0"/>
              <a:t>A society that values innovation ignores privacy at its peril, for privacy also shelters the process of play &amp; experimentation from which innovation emerges.</a:t>
            </a:r>
          </a:p>
        </p:txBody>
      </p:sp>
    </p:spTree>
    <p:extLst>
      <p:ext uri="{BB962C8B-B14F-4D97-AF65-F5344CB8AC3E}">
        <p14:creationId xmlns:p14="http://schemas.microsoft.com/office/powerpoint/2010/main" val="21530661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8549" y="247882"/>
            <a:ext cx="6999891"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effectLst>
                  <a:outerShdw blurRad="50800" dist="39000" dir="5460000" algn="tl">
                    <a:srgbClr val="000000">
                      <a:alpha val="38000"/>
                    </a:srgbClr>
                  </a:outerShdw>
                </a:effectLst>
                <a:latin typeface="Tw Cen MT" panose="020B0602020104020603" pitchFamily="34" charset="0"/>
              </a:rPr>
              <a:t>IFLA </a:t>
            </a:r>
            <a:r>
              <a:rPr lang="en-US" sz="4000" b="1" cap="small" dirty="0">
                <a:ln w="11430"/>
                <a:effectLst>
                  <a:outerShdw blurRad="50800" dist="39000" dir="5460000" algn="tl">
                    <a:srgbClr val="000000">
                      <a:alpha val="38000"/>
                    </a:srgbClr>
                  </a:outerShdw>
                </a:effectLst>
                <a:latin typeface="Tw Cen MT" panose="020B0602020104020603" pitchFamily="34" charset="0"/>
              </a:rPr>
              <a:t>Code of Ethics for Librarians &amp; other Information Workers (2012)</a:t>
            </a:r>
          </a:p>
        </p:txBody>
      </p:sp>
      <p:sp>
        <p:nvSpPr>
          <p:cNvPr id="6" name="Rectangle 5"/>
          <p:cNvSpPr/>
          <p:nvPr/>
        </p:nvSpPr>
        <p:spPr>
          <a:xfrm>
            <a:off x="430306" y="2303637"/>
            <a:ext cx="8283388"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w Cen MT" panose="020B0602020104020603" pitchFamily="34" charset="0"/>
              </a:rPr>
              <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w Cen MT" panose="020B0602020104020603" pitchFamily="34" charset="0"/>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w Cen MT" panose="020B0602020104020603" pitchFamily="34" charset="0"/>
            </a:endParaRPr>
          </a:p>
        </p:txBody>
      </p:sp>
      <p:sp>
        <p:nvSpPr>
          <p:cNvPr id="7" name="Rectangle 6"/>
          <p:cNvSpPr/>
          <p:nvPr/>
        </p:nvSpPr>
        <p:spPr>
          <a:xfrm>
            <a:off x="1116880" y="2270937"/>
            <a:ext cx="8169618"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16D1DA"/>
                </a:solidFill>
                <a:effectLst>
                  <a:outerShdw blurRad="50800" dist="39000" dir="5460000" algn="tl">
                    <a:srgbClr val="000000">
                      <a:alpha val="38000"/>
                    </a:srgbClr>
                  </a:outerShdw>
                </a:effectLst>
                <a:latin typeface="Tw Cen MT" panose="020B0602020104020603" pitchFamily="34" charset="0"/>
              </a:rPr>
              <a:t>3.3 </a:t>
            </a:r>
            <a:r>
              <a:rPr lang="en-US" sz="3600" b="1" dirty="0">
                <a:ln w="11430"/>
                <a:solidFill>
                  <a:srgbClr val="16D1DA"/>
                </a:solidFill>
                <a:effectLst>
                  <a:outerShdw blurRad="50800" dist="39000" dir="5460000" algn="tl">
                    <a:srgbClr val="000000">
                      <a:alpha val="38000"/>
                    </a:srgbClr>
                  </a:outerShdw>
                </a:effectLst>
                <a:latin typeface="Tw Cen MT" panose="020B0602020104020603" pitchFamily="34" charset="0"/>
              </a:rPr>
              <a:t>Privacy, secrecy and transparency</a:t>
            </a:r>
          </a:p>
        </p:txBody>
      </p:sp>
      <p:sp>
        <p:nvSpPr>
          <p:cNvPr id="8" name="Rectangle 7"/>
          <p:cNvSpPr/>
          <p:nvPr/>
        </p:nvSpPr>
        <p:spPr>
          <a:xfrm>
            <a:off x="1116880" y="3021650"/>
            <a:ext cx="7123231" cy="332398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effectLst>
                  <a:outerShdw blurRad="50800" dist="39000" dir="5460000" algn="tl">
                    <a:srgbClr val="000000">
                      <a:alpha val="38000"/>
                    </a:srgbClr>
                  </a:outerShdw>
                </a:effectLst>
                <a:latin typeface="Tw Cen MT" panose="020B0602020104020603" pitchFamily="34" charset="0"/>
              </a:rPr>
              <a:t>Librarians and other information workers support and participate in transparency so that the workings of government, administration and business are opened to the scrutiny of the general public. They also </a:t>
            </a:r>
            <a:r>
              <a:rPr lang="en-US" sz="2400" b="1" dirty="0" err="1">
                <a:ln w="11430"/>
                <a:effectLst>
                  <a:outerShdw blurRad="50800" dist="39000" dir="5460000" algn="tl">
                    <a:srgbClr val="000000">
                      <a:alpha val="38000"/>
                    </a:srgbClr>
                  </a:outerShdw>
                </a:effectLst>
                <a:latin typeface="Tw Cen MT" panose="020B0602020104020603" pitchFamily="34" charset="0"/>
              </a:rPr>
              <a:t>recognise</a:t>
            </a:r>
            <a:r>
              <a:rPr lang="en-US" sz="2400" b="1" dirty="0">
                <a:ln w="11430"/>
                <a:effectLst>
                  <a:outerShdw blurRad="50800" dist="39000" dir="5460000" algn="tl">
                    <a:srgbClr val="000000">
                      <a:alpha val="38000"/>
                    </a:srgbClr>
                  </a:outerShdw>
                </a:effectLst>
                <a:latin typeface="Tw Cen MT" panose="020B0602020104020603" pitchFamily="34" charset="0"/>
              </a:rPr>
              <a:t> that it is in the public interest that misconduct, corruption and crime be exposed by what constitute breaches of confidentiality by so-called ‘whistleblowers’.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anose="020B0502020202020204" pitchFamily="34" charset="0"/>
              </a:rPr>
              <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anose="020B0502020202020204" pitchFamily="34" charset="0"/>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angle 1"/>
          <p:cNvSpPr/>
          <p:nvPr/>
        </p:nvSpPr>
        <p:spPr>
          <a:xfrm>
            <a:off x="2277654" y="6340741"/>
            <a:ext cx="4588692" cy="369332"/>
          </a:xfrm>
          <a:prstGeom prst="rect">
            <a:avLst/>
          </a:prstGeom>
        </p:spPr>
        <p:txBody>
          <a:bodyPr wrap="none">
            <a:spAutoFit/>
          </a:bodyPr>
          <a:lstStyle/>
          <a:p>
            <a:r>
              <a:rPr lang="en-US" dirty="0"/>
              <a:t>https://www.ifla.org/publications/node/11092</a:t>
            </a:r>
          </a:p>
        </p:txBody>
      </p:sp>
    </p:spTree>
    <p:extLst>
      <p:ext uri="{BB962C8B-B14F-4D97-AF65-F5344CB8AC3E}">
        <p14:creationId xmlns:p14="http://schemas.microsoft.com/office/powerpoint/2010/main" val="1704953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rl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47" y="222250"/>
            <a:ext cx="8854848" cy="1809750"/>
          </a:xfrm>
          <a:prstGeom prst="rect">
            <a:avLst/>
          </a:prstGeom>
          <a:ln>
            <a:noFill/>
          </a:ln>
          <a:effectLst>
            <a:glow rad="228600">
              <a:schemeClr val="accent2">
                <a:satMod val="175000"/>
                <a:alpha val="40000"/>
              </a:schemeClr>
            </a:glow>
            <a:outerShdw blurRad="292100" dist="139700" dir="2700000" algn="tl" rotWithShape="0">
              <a:srgbClr val="333333">
                <a:alpha val="65000"/>
              </a:srgbClr>
            </a:outerShdw>
          </a:effectLst>
        </p:spPr>
      </p:pic>
      <p:sp>
        <p:nvSpPr>
          <p:cNvPr id="3" name="Rectangle 2"/>
          <p:cNvSpPr/>
          <p:nvPr/>
        </p:nvSpPr>
        <p:spPr>
          <a:xfrm>
            <a:off x="865160" y="2032000"/>
            <a:ext cx="7933697" cy="4678203"/>
          </a:xfrm>
          <a:prstGeom prst="rect">
            <a:avLst/>
          </a:prstGeom>
        </p:spPr>
        <p:txBody>
          <a:bodyPr wrap="square">
            <a:spAutoFit/>
          </a:bodyPr>
          <a:lstStyle/>
          <a:p>
            <a:pPr algn="ct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Information Literacy Competency Standards </a:t>
            </a:r>
            <a:endPar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endParaRPr>
          </a:p>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for </a:t>
            </a: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Higher Education</a:t>
            </a:r>
          </a:p>
          <a:p>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Optima"/>
              <a:cs typeface="Optima"/>
            </a:endParaRPr>
          </a:p>
          <a:p>
            <a:r>
              <a:rPr lang="en-US" sz="24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Optima"/>
                <a:cs typeface="Optima"/>
              </a:rPr>
              <a:t>Standard Five</a:t>
            </a:r>
          </a:p>
          <a:p>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Optima"/>
                <a:cs typeface="Optima"/>
              </a:rPr>
              <a:t>The information literate student understands many of the economic, legal, and social issues surrounding the use of information and accesses and uses information ethically and legally.</a:t>
            </a:r>
          </a:p>
          <a:p>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Optima"/>
              <a:cs typeface="Optima"/>
            </a:endParaRPr>
          </a:p>
          <a:p>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Optima"/>
                <a:cs typeface="Optima"/>
              </a:rPr>
              <a:t>1. a) Identifies and discusses issues related to privacy and security in both the print and electronic environments</a:t>
            </a:r>
          </a:p>
        </p:txBody>
      </p:sp>
    </p:spTree>
    <p:extLst>
      <p:ext uri="{BB962C8B-B14F-4D97-AF65-F5344CB8AC3E}">
        <p14:creationId xmlns:p14="http://schemas.microsoft.com/office/powerpoint/2010/main" val="40175689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159" y="0"/>
            <a:ext cx="8131417" cy="6124753"/>
          </a:xfrm>
          <a:prstGeom prst="rect">
            <a:avLst/>
          </a:prstGeom>
        </p:spPr>
        <p:txBody>
          <a:bodyPr wrap="square">
            <a:spAutoFit/>
          </a:bodyPr>
          <a:lstStyle/>
          <a:p>
            <a:pPr algn="ctr"/>
            <a:r>
              <a:rPr lang="en-US" sz="3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Optima"/>
              </a:rPr>
              <a:t>Framework for Information Literacy for </a:t>
            </a:r>
            <a:r>
              <a:rPr lang="en-US" sz="3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Optima"/>
              </a:rPr>
              <a:t>Higher </a:t>
            </a:r>
            <a:r>
              <a:rPr lang="en-US" sz="3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Optima"/>
              </a:rPr>
              <a:t>Education</a:t>
            </a:r>
          </a:p>
          <a:p>
            <a:pPr algn="ctr"/>
            <a:endParaRPr lang="en-US" sz="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Optima"/>
              <a:cs typeface="Optima"/>
            </a:endParaRPr>
          </a:p>
          <a:p>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Optima"/>
              <a:cs typeface="Optima"/>
            </a:endParaRPr>
          </a:p>
          <a:p>
            <a:r>
              <a:rPr lang="en-US" sz="28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Information Has Value</a:t>
            </a:r>
          </a:p>
          <a:p>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endParaRPr>
          </a:p>
          <a:p>
            <a:r>
              <a:rPr lang="en-US" sz="24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Knowledge Practices</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endParaRPr>
          </a:p>
          <a:p>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Learners who are developing their information literate </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abilities make </a:t>
            </a: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informed choices regarding their online actions in full awareness of issues related to privacy and the commodification of personal information.</a:t>
            </a:r>
          </a:p>
          <a:p>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endParaRPr>
          </a:p>
          <a:p>
            <a:r>
              <a:rPr lang="en-US" sz="24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Dispositions</a:t>
            </a:r>
          </a:p>
          <a:p>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Learners who are developing their information literate abilities</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 see </a:t>
            </a: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Optima"/>
              </a:rPr>
              <a:t>themselves as contributors to the information marketplace rather than only consumers of it</a:t>
            </a:r>
          </a:p>
        </p:txBody>
      </p:sp>
    </p:spTree>
    <p:extLst>
      <p:ext uri="{BB962C8B-B14F-4D97-AF65-F5344CB8AC3E}">
        <p14:creationId xmlns:p14="http://schemas.microsoft.com/office/powerpoint/2010/main" val="7588106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0"/>
            <a:ext cx="9144000" cy="678628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846549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A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379" y="1368623"/>
            <a:ext cx="2638998" cy="4393729"/>
          </a:xfrm>
          <a:prstGeom prst="rect">
            <a:avLst/>
          </a:prstGeom>
          <a:ln>
            <a:noFill/>
          </a:ln>
          <a:effectLst>
            <a:softEdge rad="112500"/>
          </a:effectLst>
        </p:spPr>
      </p:pic>
      <p:sp>
        <p:nvSpPr>
          <p:cNvPr id="5" name="TextBox 4"/>
          <p:cNvSpPr txBox="1"/>
          <p:nvPr/>
        </p:nvSpPr>
        <p:spPr>
          <a:xfrm>
            <a:off x="342379" y="5762352"/>
            <a:ext cx="2771073" cy="369332"/>
          </a:xfrm>
          <a:prstGeom prst="rect">
            <a:avLst/>
          </a:prstGeom>
          <a:noFill/>
        </p:spPr>
        <p:txBody>
          <a:bodyPr wrap="square" rtlCol="0">
            <a:spAutoFit/>
          </a:bodyPr>
          <a:lstStyle/>
          <a:p>
            <a:r>
              <a:rPr lang="en-US" sz="900" dirty="0"/>
              <a:t>http://soheresus.com/2015/06/12/down-syndrome-genoma-copyright-infringement/</a:t>
            </a:r>
          </a:p>
        </p:txBody>
      </p:sp>
      <p:pic>
        <p:nvPicPr>
          <p:cNvPr id="6" name="Picture 5" descr="OfficeMax_lette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50559" y="1361465"/>
            <a:ext cx="5905952" cy="1815231"/>
          </a:xfrm>
          <a:prstGeom prst="rect">
            <a:avLst/>
          </a:prstGeom>
          <a:ln>
            <a:noFill/>
          </a:ln>
          <a:effectLst>
            <a:softEdge rad="112500"/>
          </a:effectLst>
        </p:spPr>
      </p:pic>
      <p:sp>
        <p:nvSpPr>
          <p:cNvPr id="7" name="TextBox 6"/>
          <p:cNvSpPr txBox="1"/>
          <p:nvPr/>
        </p:nvSpPr>
        <p:spPr>
          <a:xfrm>
            <a:off x="3941742" y="3176696"/>
            <a:ext cx="3923587" cy="196208"/>
          </a:xfrm>
          <a:prstGeom prst="rect">
            <a:avLst/>
          </a:prstGeom>
          <a:noFill/>
        </p:spPr>
        <p:txBody>
          <a:bodyPr wrap="square" rtlCol="0">
            <a:spAutoFit/>
          </a:bodyPr>
          <a:lstStyle/>
          <a:p>
            <a:r>
              <a:rPr lang="en-US" sz="675" dirty="0">
                <a:latin typeface="Century Gothic"/>
                <a:cs typeface="Century Gothic"/>
              </a:rPr>
              <a:t>http://www.huffingtonpost.com/2014/01/20/mike-seay-officemax-lette_n_4632822.html</a:t>
            </a:r>
          </a:p>
        </p:txBody>
      </p:sp>
      <p:sp>
        <p:nvSpPr>
          <p:cNvPr id="8" name="TextBox 7"/>
          <p:cNvSpPr txBox="1"/>
          <p:nvPr/>
        </p:nvSpPr>
        <p:spPr>
          <a:xfrm>
            <a:off x="777767" y="0"/>
            <a:ext cx="7903778" cy="892552"/>
          </a:xfrm>
          <a:prstGeom prst="rect">
            <a:avLst/>
          </a:prstGeom>
          <a:noFill/>
        </p:spPr>
        <p:txBody>
          <a:bodyPr wrap="square" rtlCol="0">
            <a:spAutoFit/>
          </a:bodyPr>
          <a:lstStyle/>
          <a:p>
            <a:pPr algn="ctr"/>
            <a:r>
              <a:rPr lang="en-US" sz="5200" cap="small" dirty="0">
                <a:cs typeface="Century Gothic"/>
              </a:rPr>
              <a:t>What if it happened to you?</a:t>
            </a: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62040" y="4004575"/>
            <a:ext cx="5168592" cy="2263217"/>
          </a:xfrm>
          <a:prstGeom prst="rect">
            <a:avLst/>
          </a:prstGeom>
          <a:ln>
            <a:noFill/>
          </a:ln>
          <a:effectLst>
            <a:softEdge rad="112500"/>
          </a:effectLst>
        </p:spPr>
      </p:pic>
      <p:sp>
        <p:nvSpPr>
          <p:cNvPr id="3" name="TextBox 2"/>
          <p:cNvSpPr txBox="1"/>
          <p:nvPr/>
        </p:nvSpPr>
        <p:spPr>
          <a:xfrm>
            <a:off x="2996397" y="6408622"/>
            <a:ext cx="6235831" cy="219291"/>
          </a:xfrm>
          <a:prstGeom prst="rect">
            <a:avLst/>
          </a:prstGeom>
          <a:noFill/>
        </p:spPr>
        <p:txBody>
          <a:bodyPr wrap="square" rtlCol="0">
            <a:spAutoFit/>
          </a:bodyPr>
          <a:lstStyle/>
          <a:p>
            <a:r>
              <a:rPr lang="en-US" sz="825" dirty="0">
                <a:latin typeface="Century Gothic" panose="020B0502020202020204" pitchFamily="34" charset="0"/>
              </a:rPr>
              <a:t>http://www.theglobeandmail.com/news/national/how-canada-failed-citizen-maher-arar/article1103562/?page=all</a:t>
            </a:r>
          </a:p>
        </p:txBody>
      </p:sp>
    </p:spTree>
    <p:extLst>
      <p:ext uri="{BB962C8B-B14F-4D97-AF65-F5344CB8AC3E}">
        <p14:creationId xmlns:p14="http://schemas.microsoft.com/office/powerpoint/2010/main" val="143351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93" y="4599844"/>
            <a:ext cx="7393487" cy="19540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TextBox 5"/>
          <p:cNvSpPr txBox="1"/>
          <p:nvPr/>
        </p:nvSpPr>
        <p:spPr>
          <a:xfrm>
            <a:off x="3723472" y="712215"/>
            <a:ext cx="4798117" cy="3416320"/>
          </a:xfrm>
          <a:prstGeom prst="rect">
            <a:avLst/>
          </a:prstGeom>
          <a:noFill/>
        </p:spPr>
        <p:txBody>
          <a:bodyPr wrap="square" rtlCol="0">
            <a:spAutoFit/>
          </a:bodyPr>
          <a:lstStyle/>
          <a:p>
            <a:pPr algn="ctr"/>
            <a:r>
              <a:rPr lang="en-US" sz="7200" cap="small" dirty="0" smtClean="0">
                <a:cs typeface="Arial" panose="020B0604020202020204" pitchFamily="34" charset="0"/>
              </a:rPr>
              <a:t>Who “deserves” privacy?</a:t>
            </a:r>
            <a:endParaRPr lang="en-US" sz="7200" cap="small" dirty="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653" y="712215"/>
            <a:ext cx="3281819" cy="32818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595096" y="3994034"/>
            <a:ext cx="3128376" cy="338554"/>
          </a:xfrm>
          <a:prstGeom prst="rect">
            <a:avLst/>
          </a:prstGeom>
          <a:noFill/>
        </p:spPr>
        <p:txBody>
          <a:bodyPr wrap="square" rtlCol="0">
            <a:spAutoFit/>
          </a:bodyPr>
          <a:lstStyle/>
          <a:p>
            <a:r>
              <a:rPr lang="en-US" sz="800" dirty="0" smtClean="0">
                <a:cs typeface="Arial" panose="020B0604020202020204" pitchFamily="34" charset="0"/>
              </a:rPr>
              <a:t>Image retrieved from: http</a:t>
            </a:r>
            <a:r>
              <a:rPr lang="en-US" sz="800" dirty="0">
                <a:cs typeface="Arial" panose="020B0604020202020204" pitchFamily="34" charset="0"/>
              </a:rPr>
              <a:t>://static.independent.co.uk/s3fs-public/thumbnails/image/2015/07/03/22/33-Hulk-Hogan-Get.jpg</a:t>
            </a:r>
          </a:p>
        </p:txBody>
      </p:sp>
    </p:spTree>
    <p:extLst>
      <p:ext uri="{BB962C8B-B14F-4D97-AF65-F5344CB8AC3E}">
        <p14:creationId xmlns:p14="http://schemas.microsoft.com/office/powerpoint/2010/main" val="210781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2448</TotalTime>
  <Words>2676</Words>
  <Application>Microsoft Macintosh PowerPoint</Application>
  <PresentationFormat>On-screen Show (4:3)</PresentationFormat>
  <Paragraphs>175</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Circuit</vt:lpstr>
      <vt:lpstr>Teaching privacy: Making it fun, Engaging &amp; Empowering  Paula Cardozo, University of Lethbridge  February 1, 2018</vt:lpstr>
      <vt:lpstr>Does Privacy need a  make-over?</vt:lpstr>
      <vt:lpstr>Julie Cohen  “What Privacy is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Case for Class Cams?</vt:lpstr>
      <vt:lpstr>PowerPoint Presentation</vt:lpstr>
      <vt:lpstr>PowerPoint Presentation</vt:lpstr>
      <vt:lpstr>PowerPoint Presentation</vt:lpstr>
      <vt:lpstr>PowerPoint Presentation</vt:lpstr>
      <vt:lpstr>Seek out your Allies and Opportunities</vt:lpstr>
      <vt:lpstr>Interested in Privacy?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privacy Paula Cardozo University of Lethbridge  February 1, 2018</dc:title>
  <dc:creator>Paula Cardozo</dc:creator>
  <cp:lastModifiedBy>Paula Cardozo</cp:lastModifiedBy>
  <cp:revision>68</cp:revision>
  <dcterms:created xsi:type="dcterms:W3CDTF">2018-01-10T21:55:23Z</dcterms:created>
  <dcterms:modified xsi:type="dcterms:W3CDTF">2018-02-21T17:50:47Z</dcterms:modified>
</cp:coreProperties>
</file>