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4"/>
  </p:notesMasterIdLst>
  <p:sldIdLst>
    <p:sldId id="261" r:id="rId3"/>
    <p:sldId id="260" r:id="rId4"/>
    <p:sldId id="265" r:id="rId5"/>
    <p:sldId id="262" r:id="rId6"/>
    <p:sldId id="264" r:id="rId7"/>
    <p:sldId id="301" r:id="rId8"/>
    <p:sldId id="267" r:id="rId9"/>
    <p:sldId id="266" r:id="rId10"/>
    <p:sldId id="269" r:id="rId11"/>
    <p:sldId id="271" r:id="rId12"/>
    <p:sldId id="270" r:id="rId13"/>
    <p:sldId id="272" r:id="rId14"/>
    <p:sldId id="290" r:id="rId15"/>
    <p:sldId id="291" r:id="rId16"/>
    <p:sldId id="292" r:id="rId17"/>
    <p:sldId id="293" r:id="rId18"/>
    <p:sldId id="294" r:id="rId19"/>
    <p:sldId id="295" r:id="rId20"/>
    <p:sldId id="296" r:id="rId21"/>
    <p:sldId id="297" r:id="rId22"/>
    <p:sldId id="298" r:id="rId23"/>
    <p:sldId id="299" r:id="rId24"/>
    <p:sldId id="278" r:id="rId25"/>
    <p:sldId id="304" r:id="rId26"/>
    <p:sldId id="276" r:id="rId27"/>
    <p:sldId id="277" r:id="rId28"/>
    <p:sldId id="279" r:id="rId29"/>
    <p:sldId id="300" r:id="rId30"/>
    <p:sldId id="303" r:id="rId31"/>
    <p:sldId id="285" r:id="rId32"/>
    <p:sldId id="256"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58348" autoAdjust="0"/>
  </p:normalViewPr>
  <p:slideViewPr>
    <p:cSldViewPr snapToGrid="0" snapToObjects="1">
      <p:cViewPr varScale="1">
        <p:scale>
          <a:sx n="68" d="100"/>
          <a:sy n="68" d="100"/>
        </p:scale>
        <p:origin x="2610" y="60"/>
      </p:cViewPr>
      <p:guideLst>
        <p:guide orient="horz" pos="2160"/>
        <p:guide pos="2880"/>
      </p:guideLst>
    </p:cSldViewPr>
  </p:slideViewPr>
  <p:outlineViewPr>
    <p:cViewPr>
      <p:scale>
        <a:sx n="33" d="100"/>
        <a:sy n="33" d="100"/>
      </p:scale>
      <p:origin x="0" y="-94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296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CA" sz="2000" b="1" dirty="0"/>
              <a:t>Participant Feedback on CLIC Topics</a:t>
            </a:r>
          </a:p>
        </c:rich>
      </c:tx>
      <c:layout>
        <c:manualLayout>
          <c:xMode val="edge"/>
          <c:yMode val="edge"/>
          <c:x val="0.31119983413851698"/>
          <c:y val="2.50053100837891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Sheet1!$B$2</c:f>
              <c:strCache>
                <c:ptCount val="1"/>
                <c:pt idx="0">
                  <c:v>SOMEWHAT INTERESTED</c:v>
                </c:pt>
              </c:strCache>
            </c:strRef>
          </c:tx>
          <c:spPr>
            <a:solidFill>
              <a:schemeClr val="accent1"/>
            </a:solidFill>
            <a:ln>
              <a:noFill/>
            </a:ln>
            <a:effectLst/>
          </c:spPr>
          <c:invertIfNegative val="0"/>
          <c:cat>
            <c:strRef>
              <c:f>Sheet1!$A$3:$A$8</c:f>
              <c:strCache>
                <c:ptCount val="6"/>
                <c:pt idx="0">
                  <c:v>Know Your Rights and Responsibilities as an Employer</c:v>
                </c:pt>
                <c:pt idx="1">
                  <c:v>Unlock the Potential of Your New Hires</c:v>
                </c:pt>
                <c:pt idx="2">
                  <c:v>Build an Effective Team</c:v>
                </c:pt>
                <c:pt idx="3">
                  <c:v>Improve Workplace Communication</c:v>
                </c:pt>
                <c:pt idx="4">
                  <c:v>Inspire Exceptional Performance</c:v>
                </c:pt>
                <c:pt idx="5">
                  <c:v>Personal Leadership</c:v>
                </c:pt>
              </c:strCache>
            </c:strRef>
          </c:cat>
          <c:val>
            <c:numRef>
              <c:f>Sheet1!$B$3:$B$8</c:f>
              <c:numCache>
                <c:formatCode>General</c:formatCode>
                <c:ptCount val="6"/>
                <c:pt idx="0">
                  <c:v>4</c:v>
                </c:pt>
                <c:pt idx="1">
                  <c:v>4</c:v>
                </c:pt>
                <c:pt idx="2">
                  <c:v>3</c:v>
                </c:pt>
                <c:pt idx="3">
                  <c:v>2</c:v>
                </c:pt>
                <c:pt idx="4">
                  <c:v>2</c:v>
                </c:pt>
                <c:pt idx="5">
                  <c:v>0</c:v>
                </c:pt>
              </c:numCache>
            </c:numRef>
          </c:val>
        </c:ser>
        <c:ser>
          <c:idx val="1"/>
          <c:order val="1"/>
          <c:tx>
            <c:strRef>
              <c:f>Sheet1!$C$2</c:f>
              <c:strCache>
                <c:ptCount val="1"/>
                <c:pt idx="0">
                  <c:v>VERY INTERESTED</c:v>
                </c:pt>
              </c:strCache>
            </c:strRef>
          </c:tx>
          <c:spPr>
            <a:solidFill>
              <a:schemeClr val="accent2"/>
            </a:solidFill>
            <a:ln>
              <a:noFill/>
            </a:ln>
            <a:effectLst/>
          </c:spPr>
          <c:invertIfNegative val="0"/>
          <c:cat>
            <c:strRef>
              <c:f>Sheet1!$A$3:$A$8</c:f>
              <c:strCache>
                <c:ptCount val="6"/>
                <c:pt idx="0">
                  <c:v>Know Your Rights and Responsibilities as an Employer</c:v>
                </c:pt>
                <c:pt idx="1">
                  <c:v>Unlock the Potential of Your New Hires</c:v>
                </c:pt>
                <c:pt idx="2">
                  <c:v>Build an Effective Team</c:v>
                </c:pt>
                <c:pt idx="3">
                  <c:v>Improve Workplace Communication</c:v>
                </c:pt>
                <c:pt idx="4">
                  <c:v>Inspire Exceptional Performance</c:v>
                </c:pt>
                <c:pt idx="5">
                  <c:v>Personal Leadership</c:v>
                </c:pt>
              </c:strCache>
            </c:strRef>
          </c:cat>
          <c:val>
            <c:numRef>
              <c:f>Sheet1!$C$3:$C$8</c:f>
              <c:numCache>
                <c:formatCode>General</c:formatCode>
                <c:ptCount val="6"/>
                <c:pt idx="0">
                  <c:v>0</c:v>
                </c:pt>
                <c:pt idx="1">
                  <c:v>2</c:v>
                </c:pt>
                <c:pt idx="2">
                  <c:v>3</c:v>
                </c:pt>
                <c:pt idx="3">
                  <c:v>6</c:v>
                </c:pt>
                <c:pt idx="4">
                  <c:v>6</c:v>
                </c:pt>
                <c:pt idx="5">
                  <c:v>6</c:v>
                </c:pt>
              </c:numCache>
            </c:numRef>
          </c:val>
        </c:ser>
        <c:dLbls>
          <c:showLegendKey val="0"/>
          <c:showVal val="0"/>
          <c:showCatName val="0"/>
          <c:showSerName val="0"/>
          <c:showPercent val="0"/>
          <c:showBubbleSize val="0"/>
        </c:dLbls>
        <c:gapWidth val="182"/>
        <c:axId val="360407760"/>
        <c:axId val="360408152"/>
      </c:barChart>
      <c:catAx>
        <c:axId val="360407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0408152"/>
        <c:crosses val="autoZero"/>
        <c:auto val="1"/>
        <c:lblAlgn val="ctr"/>
        <c:lblOffset val="100"/>
        <c:noMultiLvlLbl val="0"/>
      </c:catAx>
      <c:valAx>
        <c:axId val="360408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0407760"/>
        <c:crosses val="autoZero"/>
        <c:crossBetween val="between"/>
      </c:valAx>
      <c:spPr>
        <a:noFill/>
        <a:ln>
          <a:noFill/>
        </a:ln>
        <a:effectLst/>
      </c:spPr>
    </c:plotArea>
    <c:legend>
      <c:legendPos val="b"/>
      <c:layout>
        <c:manualLayout>
          <c:xMode val="edge"/>
          <c:yMode val="edge"/>
          <c:x val="0.40471760594091599"/>
          <c:y val="0.92976281771273706"/>
          <c:w val="0.56267476722023002"/>
          <c:h val="7.023718228726319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E34E72C-7214-4919-BE70-20771398FA80}" type="datetimeFigureOut">
              <a:rPr lang="en-US" smtClean="0"/>
              <a:pPr/>
              <a:t>1/29/2018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6B6F6AE-492B-42A0-8EBF-9FD031CECF74}" type="slidenum">
              <a:rPr lang="en-US" smtClean="0"/>
              <a:pPr/>
              <a:t>‹#›</a:t>
            </a:fld>
            <a:endParaRPr lang="en-US"/>
          </a:p>
        </p:txBody>
      </p:sp>
    </p:spTree>
    <p:extLst>
      <p:ext uri="{BB962C8B-B14F-4D97-AF65-F5344CB8AC3E}">
        <p14:creationId xmlns:p14="http://schemas.microsoft.com/office/powerpoint/2010/main" val="3517718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6B6F6AE-492B-42A0-8EBF-9FD031CECF74}" type="slidenum">
              <a:rPr lang="en-US" smtClean="0"/>
              <a:pPr/>
              <a:t>1</a:t>
            </a:fld>
            <a:endParaRPr lang="en-US" dirty="0"/>
          </a:p>
        </p:txBody>
      </p:sp>
    </p:spTree>
    <p:extLst>
      <p:ext uri="{BB962C8B-B14F-4D97-AF65-F5344CB8AC3E}">
        <p14:creationId xmlns:p14="http://schemas.microsoft.com/office/powerpoint/2010/main" val="4052110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Font typeface="Arial" pitchFamily="34" charset="0"/>
              <a:buNone/>
            </a:pPr>
            <a:r>
              <a:rPr lang="en-US" b="1" baseline="0" dirty="0" smtClean="0"/>
              <a:t>Scott and Leslie</a:t>
            </a:r>
          </a:p>
          <a:p>
            <a:pPr>
              <a:buFont typeface="Arial" pitchFamily="34" charset="0"/>
              <a:buNone/>
            </a:pPr>
            <a:endParaRPr lang="en-US" b="1" baseline="0" dirty="0" smtClean="0"/>
          </a:p>
          <a:p>
            <a:pPr>
              <a:buFont typeface="Arial" pitchFamily="34" charset="0"/>
              <a:buNone/>
            </a:pPr>
            <a:r>
              <a:rPr lang="en-US" b="1" baseline="0" dirty="0" smtClean="0"/>
              <a:t>Scott:</a:t>
            </a:r>
          </a:p>
          <a:p>
            <a:pPr>
              <a:buFont typeface="Arial" pitchFamily="34" charset="0"/>
              <a:buNone/>
            </a:pPr>
            <a:endParaRPr lang="en-US" b="1" baseline="0" dirty="0" smtClean="0"/>
          </a:p>
          <a:p>
            <a:r>
              <a:rPr lang="en-US" sz="1200" kern="1200" dirty="0" smtClean="0">
                <a:solidFill>
                  <a:schemeClr val="tx1"/>
                </a:solidFill>
                <a:effectLst/>
                <a:latin typeface="+mn-lt"/>
                <a:ea typeface="+mn-ea"/>
                <a:cs typeface="+mn-cs"/>
              </a:rPr>
              <a:t>We needed to find a way to offer some kind of similar support to the SME or small + medium business community. These mom &amp; pop operations, the sole proprietors, or entrepreneurs that are not large enough to have an HR department, but still have HR concerns. We needed to find a way to build their knowledge, while also creating their own peer-to-peer resource group.</a:t>
            </a:r>
            <a:endParaRPr lang="en-CA" sz="1200" kern="1200" dirty="0" smtClean="0">
              <a:solidFill>
                <a:schemeClr val="tx1"/>
              </a:solidFill>
              <a:effectLst/>
              <a:latin typeface="+mn-lt"/>
              <a:ea typeface="+mn-ea"/>
              <a:cs typeface="+mn-cs"/>
            </a:endParaRPr>
          </a:p>
          <a:p>
            <a:pPr>
              <a:buFont typeface="Arial" pitchFamily="34" charset="0"/>
              <a:buNone/>
            </a:pPr>
            <a:endParaRPr lang="en-US" b="0" baseline="0" dirty="0" smtClean="0"/>
          </a:p>
          <a:p>
            <a:pPr>
              <a:buFont typeface="Arial" pitchFamily="34" charset="0"/>
              <a:buNone/>
            </a:pPr>
            <a:r>
              <a:rPr lang="en-US" b="1" baseline="0" dirty="0" smtClean="0"/>
              <a:t>Leslie:</a:t>
            </a:r>
          </a:p>
          <a:p>
            <a:pPr>
              <a:buFont typeface="Arial" pitchFamily="34" charset="0"/>
              <a:buNone/>
            </a:pPr>
            <a:endParaRPr lang="en-US" b="0" baseline="0" dirty="0" smtClean="0"/>
          </a:p>
          <a:p>
            <a:pPr>
              <a:buFont typeface="Arial" pitchFamily="34" charset="0"/>
              <a:buNone/>
            </a:pPr>
            <a:r>
              <a:rPr lang="en-US" b="0" baseline="0" dirty="0" smtClean="0"/>
              <a:t>Scott, along with Chamber Board of Directors (now past) Chair Teresa </a:t>
            </a:r>
            <a:r>
              <a:rPr lang="en-US" b="0" baseline="0" dirty="0" err="1" smtClean="0"/>
              <a:t>Fujarczuk</a:t>
            </a:r>
            <a:r>
              <a:rPr lang="en-US" b="0" baseline="0" dirty="0" smtClean="0"/>
              <a:t>  met early in 2017 with me to talk about the possibilities of developing some program directions that would benefit both groups.  For MPL, we wanted to be able to demonstrate and encourage the use of the wonderful online resources, and further underscore the ability of library staff to generate the topics, design agendas, animate the discussions, and link participants with carefully chosen materials.  We talked about book clubs.  I talked about the amazing Gale courses.  We thought about the most pressing concern of all employers:  staffing, and chatted about how staffing challenges could be met across the Milton Chamber community, recognizing that in particular small and home based businesses are less likely to have the professional skills and knowledge at hand to help them navigate the mine field of HR in the 21</a:t>
            </a:r>
            <a:r>
              <a:rPr lang="en-US" b="0" baseline="30000" dirty="0" smtClean="0"/>
              <a:t>st</a:t>
            </a:r>
            <a:r>
              <a:rPr lang="en-US" b="0" baseline="0" dirty="0" smtClean="0"/>
              <a:t> century.   And thereby our direction was formed, and our pilot project year was set, and CLIC was born.</a:t>
            </a:r>
          </a:p>
          <a:p>
            <a:pPr>
              <a:buFont typeface="Arial" pitchFamily="34" charset="0"/>
              <a:buNone/>
            </a:pPr>
            <a:endParaRPr lang="en-US" b="0" baseline="0" dirty="0" smtClean="0"/>
          </a:p>
          <a:p>
            <a:pPr>
              <a:buFont typeface="Arial" pitchFamily="34" charset="0"/>
              <a:buNone/>
            </a:pPr>
            <a:endParaRPr lang="en-US" b="0" baseline="0" dirty="0" smtClean="0"/>
          </a:p>
          <a:p>
            <a:pPr>
              <a:buFont typeface="Arial"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A6B6F6AE-492B-42A0-8EBF-9FD031CECF74}" type="slidenum">
              <a:rPr lang="en-US" smtClean="0"/>
              <a:pPr/>
              <a:t>10</a:t>
            </a:fld>
            <a:endParaRPr lang="en-US" dirty="0"/>
          </a:p>
        </p:txBody>
      </p:sp>
    </p:spTree>
    <p:extLst>
      <p:ext uri="{BB962C8B-B14F-4D97-AF65-F5344CB8AC3E}">
        <p14:creationId xmlns:p14="http://schemas.microsoft.com/office/powerpoint/2010/main" val="754794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None/>
            </a:pPr>
            <a:r>
              <a:rPr lang="en-US" b="1" baseline="0" dirty="0" smtClean="0"/>
              <a:t>Scott and Leslie</a:t>
            </a:r>
          </a:p>
          <a:p>
            <a:pPr>
              <a:buFont typeface="Arial" pitchFamily="34" charset="0"/>
              <a:buNone/>
            </a:pPr>
            <a:endParaRPr lang="en-US" b="1" baseline="0" dirty="0" smtClean="0"/>
          </a:p>
          <a:p>
            <a:pPr>
              <a:buFont typeface="Arial" pitchFamily="34" charset="0"/>
              <a:buNone/>
            </a:pPr>
            <a:endParaRPr lang="en-US" b="1" baseline="0" dirty="0" smtClean="0"/>
          </a:p>
          <a:p>
            <a:pPr>
              <a:buFont typeface="Arial" pitchFamily="34" charset="0"/>
              <a:buNone/>
            </a:pPr>
            <a:r>
              <a:rPr lang="en-US" b="1" baseline="0" dirty="0" smtClean="0"/>
              <a:t>Scott: </a:t>
            </a:r>
          </a:p>
          <a:p>
            <a:pPr>
              <a:buFont typeface="Arial" pitchFamily="34" charset="0"/>
              <a:buNone/>
            </a:pPr>
            <a:endParaRPr lang="en-US" b="0" baseline="0" dirty="0" smtClean="0"/>
          </a:p>
          <a:p>
            <a:r>
              <a:rPr lang="en-US" sz="1200" kern="1200" dirty="0" smtClean="0">
                <a:solidFill>
                  <a:schemeClr val="tx1"/>
                </a:solidFill>
                <a:effectLst/>
                <a:latin typeface="+mn-lt"/>
                <a:ea typeface="+mn-ea"/>
                <a:cs typeface="+mn-cs"/>
              </a:rPr>
              <a:t>Now, it’s a given that EVERYONE loves to read books….right?</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Unfortunately, it’s also a given that businesspeople, like the rest of the world, are busy and pressed to find a lot of time. Unfortunately, some people’s attention spans have been reduced to sound bites…..maybe even 140 character conversations……sorry, now wildly expanded to 280 characters!!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that’s why we decided to take a new approach to a traditional book club.  You can see here on the slide our initial</a:t>
            </a:r>
            <a:r>
              <a:rPr lang="en-US" sz="1200" kern="1200" baseline="0" dirty="0" smtClean="0">
                <a:solidFill>
                  <a:schemeClr val="tx1"/>
                </a:solidFill>
                <a:effectLst/>
                <a:latin typeface="+mn-lt"/>
                <a:ea typeface="+mn-ea"/>
                <a:cs typeface="+mn-cs"/>
              </a:rPr>
              <a:t> description of CLIC which served as an outreach to the business community – and certainly it received interest and enthusiasm.</a:t>
            </a:r>
            <a:endParaRPr lang="en-US" b="0" baseline="0" dirty="0" smtClean="0"/>
          </a:p>
          <a:p>
            <a:pPr marL="0" indent="0">
              <a:buFontTx/>
              <a:buNone/>
            </a:pPr>
            <a:endParaRPr lang="en-US" b="1" baseline="0" dirty="0" smtClean="0"/>
          </a:p>
          <a:p>
            <a:pPr marL="0" indent="0">
              <a:buFontTx/>
              <a:buNone/>
            </a:pPr>
            <a:r>
              <a:rPr lang="en-US" b="1" baseline="0" dirty="0" smtClean="0"/>
              <a:t>Leslie</a:t>
            </a:r>
          </a:p>
          <a:p>
            <a:pPr marL="0" indent="0">
              <a:buFontTx/>
              <a:buNone/>
            </a:pPr>
            <a:endParaRPr lang="en-US" b="0" baseline="0" dirty="0" smtClean="0"/>
          </a:p>
          <a:p>
            <a:pPr marL="171450" indent="-171450">
              <a:buFont typeface="Arial" panose="020B0604020202020204" pitchFamily="34" charset="0"/>
              <a:buChar char="•"/>
            </a:pPr>
            <a:r>
              <a:rPr lang="en-US" b="0" baseline="0" dirty="0" smtClean="0"/>
              <a:t>MPL has a tremendous amount of online and physical resources that can be of inestimable benefit to local business owners and their staff.  Connecting them with these resources in this fashion was a no-brainer, and I’m a wee bit embarrassed that I never thought of doing so before.  On the plus side, waiting meant Anne was here to do the hard work, so in the end perhaps this was a happy thing.  Facilitation skills!</a:t>
            </a:r>
          </a:p>
          <a:p>
            <a:pPr marL="171450" indent="-171450">
              <a:buFont typeface="Arial" panose="020B0604020202020204" pitchFamily="34" charset="0"/>
              <a:buChar char="•"/>
            </a:pPr>
            <a:r>
              <a:rPr lang="en-US" b="0" baseline="0" dirty="0" smtClean="0"/>
              <a:t>MPL also has a tremendous number of skilled staff, with much to offer to the community, and to further demonstrate to partners and participants that this expertise exists, is valuable</a:t>
            </a:r>
          </a:p>
        </p:txBody>
      </p:sp>
      <p:sp>
        <p:nvSpPr>
          <p:cNvPr id="4" name="Slide Number Placeholder 3"/>
          <p:cNvSpPr>
            <a:spLocks noGrp="1"/>
          </p:cNvSpPr>
          <p:nvPr>
            <p:ph type="sldNum" sz="quarter" idx="10"/>
          </p:nvPr>
        </p:nvSpPr>
        <p:spPr/>
        <p:txBody>
          <a:bodyPr/>
          <a:lstStyle/>
          <a:p>
            <a:fld id="{A6B6F6AE-492B-42A0-8EBF-9FD031CECF74}" type="slidenum">
              <a:rPr lang="en-US" smtClean="0"/>
              <a:pPr/>
              <a:t>11</a:t>
            </a:fld>
            <a:endParaRPr lang="en-US" dirty="0"/>
          </a:p>
        </p:txBody>
      </p:sp>
    </p:spTree>
    <p:extLst>
      <p:ext uri="{BB962C8B-B14F-4D97-AF65-F5344CB8AC3E}">
        <p14:creationId xmlns:p14="http://schemas.microsoft.com/office/powerpoint/2010/main" val="107653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t>Leslie</a:t>
            </a:r>
          </a:p>
          <a:p>
            <a:pPr>
              <a:buFont typeface="Arial" pitchFamily="34" charset="0"/>
              <a:buNone/>
            </a:pPr>
            <a:endParaRPr lang="en-US" b="1" baseline="0" dirty="0" smtClean="0"/>
          </a:p>
          <a:p>
            <a:pPr>
              <a:buFont typeface="Arial" pitchFamily="34" charset="0"/>
              <a:buNone/>
            </a:pPr>
            <a:r>
              <a:rPr lang="en-US" b="0" baseline="0" dirty="0" smtClean="0"/>
              <a:t>MPL has agreed with enthusiasm:</a:t>
            </a:r>
          </a:p>
          <a:p>
            <a:pPr>
              <a:buFont typeface="Arial" pitchFamily="34" charset="0"/>
              <a:buNone/>
            </a:pPr>
            <a:endParaRPr lang="en-US" b="0" baseline="0" dirty="0" smtClean="0"/>
          </a:p>
          <a:p>
            <a:pPr marL="171450" indent="-171450">
              <a:buFont typeface="Arial" pitchFamily="34" charset="0"/>
              <a:buChar char="•"/>
            </a:pPr>
            <a:r>
              <a:rPr lang="en-US" b="0" baseline="0" dirty="0" smtClean="0"/>
              <a:t>To provide the right level of staff resources to be engaged on the project monthly through the school year, and at least once in the summer to maintain connections by sending out a summer reading list</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To look for and distribute content on specific themes, both </a:t>
            </a:r>
            <a:r>
              <a:rPr lang="en-US" b="0" baseline="0" dirty="0" smtClean="0"/>
              <a:t>online magazine </a:t>
            </a:r>
            <a:r>
              <a:rPr lang="en-US" b="0" baseline="0" dirty="0" smtClean="0"/>
              <a:t>and </a:t>
            </a:r>
            <a:r>
              <a:rPr lang="en-US" b="0" baseline="0" dirty="0" smtClean="0"/>
              <a:t>video</a:t>
            </a:r>
            <a:endParaRPr lang="en-US" b="0" baseline="0" dirty="0" smtClean="0"/>
          </a:p>
          <a:p>
            <a:pPr marL="171450" indent="-171450">
              <a:buFont typeface="Arial" pitchFamily="34" charset="0"/>
              <a:buChar char="•"/>
            </a:pPr>
            <a:r>
              <a:rPr lang="en-US" b="0" baseline="0" dirty="0" smtClean="0"/>
              <a:t>To develop questions and directions to encourage active participation and interaction</a:t>
            </a:r>
          </a:p>
          <a:p>
            <a:pPr marL="171450" indent="-171450">
              <a:buFont typeface="Arial" pitchFamily="34" charset="0"/>
              <a:buChar char="•"/>
            </a:pPr>
            <a:r>
              <a:rPr lang="en-US" b="0" baseline="0" dirty="0" smtClean="0"/>
              <a:t>To encourage the use of other MPL resources</a:t>
            </a:r>
          </a:p>
          <a:p>
            <a:pPr marL="171450" indent="-171450">
              <a:buFont typeface="Arial" pitchFamily="34" charset="0"/>
              <a:buChar char="•"/>
            </a:pPr>
            <a:endParaRPr lang="en-US" b="0" baseline="0" dirty="0" smtClean="0"/>
          </a:p>
          <a:p>
            <a:pPr marL="0" indent="0">
              <a:buFont typeface="Arial" pitchFamily="34" charset="0"/>
              <a:buNone/>
            </a:pPr>
            <a:r>
              <a:rPr lang="en-US" b="1" baseline="0" dirty="0" smtClean="0"/>
              <a:t>Scott</a:t>
            </a:r>
          </a:p>
          <a:p>
            <a:r>
              <a:rPr lang="en-US" sz="1200" kern="1200" dirty="0" smtClean="0">
                <a:solidFill>
                  <a:schemeClr val="tx1"/>
                </a:solidFill>
                <a:effectLst/>
                <a:latin typeface="+mn-lt"/>
                <a:ea typeface="+mn-ea"/>
                <a:cs typeface="+mn-cs"/>
              </a:rPr>
              <a:t>The Chamber also enthusiastically supported the program right from the start. Our role has been:</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to provide our Boardroom as the CLIC home</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advertising CLIC to our members</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recruiting applicable members to join CLIC</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giving administrative support, including managing registrations and disseminating meeting materials to CLIC participants</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and, of course, participating in CLIC sessions</a:t>
            </a:r>
            <a:endParaRPr lang="en-CA" sz="1200" kern="1200" dirty="0" smtClean="0">
              <a:solidFill>
                <a:schemeClr val="tx1"/>
              </a:solidFill>
              <a:effectLst/>
              <a:latin typeface="+mn-lt"/>
              <a:ea typeface="+mn-ea"/>
              <a:cs typeface="+mn-cs"/>
            </a:endParaRPr>
          </a:p>
          <a:p>
            <a:pPr marL="0" indent="0">
              <a:buFont typeface="Arial" pitchFamily="34" charset="0"/>
              <a:buNone/>
            </a:pPr>
            <a:endParaRPr lang="en-US" b="0" baseline="0" dirty="0" smtClean="0"/>
          </a:p>
          <a:p>
            <a:pPr>
              <a:buFont typeface="Arial" pitchFamily="34" charset="0"/>
              <a:buNone/>
            </a:pPr>
            <a:endParaRPr lang="en-US" b="1" baseline="0" dirty="0" smtClean="0"/>
          </a:p>
          <a:p>
            <a:pPr>
              <a:buFont typeface="Arial" pitchFamily="34" charset="0"/>
              <a:buNone/>
            </a:pPr>
            <a:endParaRPr lang="en-US" b="1" baseline="0" dirty="0" smtClean="0"/>
          </a:p>
        </p:txBody>
      </p:sp>
      <p:sp>
        <p:nvSpPr>
          <p:cNvPr id="4" name="Slide Number Placeholder 3"/>
          <p:cNvSpPr>
            <a:spLocks noGrp="1"/>
          </p:cNvSpPr>
          <p:nvPr>
            <p:ph type="sldNum" sz="quarter" idx="10"/>
          </p:nvPr>
        </p:nvSpPr>
        <p:spPr/>
        <p:txBody>
          <a:bodyPr/>
          <a:lstStyle/>
          <a:p>
            <a:fld id="{A6B6F6AE-492B-42A0-8EBF-9FD031CECF74}" type="slidenum">
              <a:rPr lang="en-US" smtClean="0"/>
              <a:pPr/>
              <a:t>12</a:t>
            </a:fld>
            <a:endParaRPr lang="en-US" dirty="0"/>
          </a:p>
        </p:txBody>
      </p:sp>
    </p:spTree>
    <p:extLst>
      <p:ext uri="{BB962C8B-B14F-4D97-AF65-F5344CB8AC3E}">
        <p14:creationId xmlns:p14="http://schemas.microsoft.com/office/powerpoint/2010/main" val="1165647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t>ANNE</a:t>
            </a:r>
          </a:p>
          <a:p>
            <a:pPr>
              <a:buFont typeface="Arial" pitchFamily="34" charset="0"/>
              <a:buNone/>
            </a:pPr>
            <a:endParaRPr lang="en-US" b="1" baseline="0" dirty="0" smtClean="0"/>
          </a:p>
          <a:p>
            <a:pPr>
              <a:buFont typeface="Arial" pitchFamily="34" charset="0"/>
              <a:buNone/>
            </a:pPr>
            <a:r>
              <a:rPr lang="en-US" b="0" baseline="0" dirty="0" smtClean="0"/>
              <a:t>Once Leslie and Scott had established our new program, I came in as the facilitator as the program.  Having completed training called Becoming a Master Instructor in a former role, I was fairly confident coming in to facilitate the group discussion.  I’m pleased to be able to share with you what the program has actually looked like in </a:t>
            </a:r>
            <a:r>
              <a:rPr lang="en-US" b="0" baseline="0" dirty="0" err="1" smtClean="0"/>
              <a:t>practise</a:t>
            </a:r>
            <a:r>
              <a:rPr lang="en-US" b="0" baseline="0" dirty="0" smtClean="0"/>
              <a:t>, in order that you can think about what kind of similar program might work for your library.</a:t>
            </a:r>
          </a:p>
          <a:p>
            <a:pPr>
              <a:buFont typeface="Arial" pitchFamily="34" charset="0"/>
              <a:buNone/>
            </a:pPr>
            <a:endParaRPr lang="en-US" b="0" baseline="0" dirty="0" smtClean="0"/>
          </a:p>
          <a:p>
            <a:pPr>
              <a:buFont typeface="Arial" pitchFamily="34" charset="0"/>
              <a:buNone/>
            </a:pPr>
            <a:r>
              <a:rPr lang="en-US" b="0" baseline="0" dirty="0" smtClean="0"/>
              <a:t>Initially, we had identified HR competencies as an area of interest for many Chamber Members.  I reviewed different training sessions I had attended, as well as our library’s business collection.  A set of themes began to emerge, and those themes </a:t>
            </a:r>
            <a:r>
              <a:rPr lang="mr-IN" b="0" baseline="0" dirty="0" smtClean="0"/>
              <a:t>–</a:t>
            </a:r>
            <a:r>
              <a:rPr lang="en-US" b="0" baseline="0" dirty="0" smtClean="0"/>
              <a:t> Staffing for Success </a:t>
            </a:r>
            <a:r>
              <a:rPr lang="mr-IN" b="0" baseline="0" dirty="0" smtClean="0"/>
              <a:t>–</a:t>
            </a:r>
            <a:r>
              <a:rPr lang="en-US" b="0" baseline="0" dirty="0" smtClean="0"/>
              <a:t> Choose the Best Person for the Job </a:t>
            </a:r>
            <a:r>
              <a:rPr lang="mr-IN" b="0" baseline="0" dirty="0" smtClean="0"/>
              <a:t>–</a:t>
            </a:r>
            <a:r>
              <a:rPr lang="en-US" b="0" baseline="0" dirty="0" smtClean="0"/>
              <a:t> etc. </a:t>
            </a:r>
            <a:r>
              <a:rPr lang="mr-IN" b="0" baseline="0" dirty="0" smtClean="0"/>
              <a:t>–</a:t>
            </a:r>
            <a:r>
              <a:rPr lang="en-US" b="0" baseline="0" dirty="0" smtClean="0"/>
              <a:t> became a launch point for our program.</a:t>
            </a:r>
          </a:p>
          <a:p>
            <a:pPr>
              <a:buFont typeface="Arial" pitchFamily="34" charset="0"/>
              <a:buNone/>
            </a:pPr>
            <a:endParaRPr lang="en-US" b="0" baseline="0" dirty="0" smtClean="0"/>
          </a:p>
          <a:p>
            <a:pPr>
              <a:buFont typeface="Arial" pitchFamily="34" charset="0"/>
              <a:buNone/>
            </a:pPr>
            <a:r>
              <a:rPr lang="en-US" b="0" baseline="0" dirty="0" smtClean="0"/>
              <a:t>What we envisioned at the beginning was a monthly meeting to discuss readings on each of these themes.  Initially, we thought this would be a brown bag lunch </a:t>
            </a:r>
            <a:r>
              <a:rPr lang="mr-IN" b="0" baseline="0" dirty="0" smtClean="0"/>
              <a:t>–</a:t>
            </a:r>
            <a:r>
              <a:rPr lang="en-US" b="0" baseline="0" dirty="0" smtClean="0"/>
              <a:t> we scheduled at the first Tuesday of every month, from 12:00 noon to 1:00 pm, in our Milton Chamber of Commerce Boardroom.  The boardroom has capacity for around 12 </a:t>
            </a:r>
            <a:r>
              <a:rPr lang="mr-IN" b="0" baseline="0" dirty="0" smtClean="0"/>
              <a:t>–</a:t>
            </a:r>
            <a:r>
              <a:rPr lang="en-US" b="0" baseline="0" dirty="0" smtClean="0"/>
              <a:t> 15 individuals, and we thought this would work well for discussions of these themes.  At the outset, we believed the same people would attend each session – what actually turned out is that each session stood alone.</a:t>
            </a:r>
          </a:p>
          <a:p>
            <a:pPr>
              <a:buFont typeface="Arial" pitchFamily="34" charset="0"/>
              <a:buNone/>
            </a:pPr>
            <a:endParaRPr lang="en-US" b="1" baseline="0" dirty="0" smtClean="0"/>
          </a:p>
        </p:txBody>
      </p:sp>
      <p:sp>
        <p:nvSpPr>
          <p:cNvPr id="4" name="Slide Number Placeholder 3"/>
          <p:cNvSpPr>
            <a:spLocks noGrp="1"/>
          </p:cNvSpPr>
          <p:nvPr>
            <p:ph type="sldNum" sz="quarter" idx="10"/>
          </p:nvPr>
        </p:nvSpPr>
        <p:spPr/>
        <p:txBody>
          <a:bodyPr/>
          <a:lstStyle/>
          <a:p>
            <a:fld id="{A6B6F6AE-492B-42A0-8EBF-9FD031CECF7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023678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t>ANNE</a:t>
            </a:r>
          </a:p>
          <a:p>
            <a:pPr>
              <a:buFont typeface="Arial" pitchFamily="34" charset="0"/>
              <a:buNone/>
            </a:pPr>
            <a:endParaRPr lang="en-US" b="1" baseline="0" dirty="0" smtClean="0"/>
          </a:p>
          <a:p>
            <a:pPr>
              <a:buFont typeface="Arial" pitchFamily="34" charset="0"/>
              <a:buNone/>
            </a:pPr>
            <a:r>
              <a:rPr lang="en-US" b="0" baseline="0" dirty="0" smtClean="0"/>
              <a:t>From the library perspective, we were lucky to be able to leverage the marketing talents of the staff at the Chamber of Commerce.  Scott’s team at the Chamber made sure that our program was well represented on the web, that our invites went out via social media and their e-newsletter, and I was so pleased that the first month we had around 10 in attendance.  I had built what I thought was a good springboard to the program, but as Leslie mentioned, we really wanted this to be participant driven </a:t>
            </a:r>
            <a:r>
              <a:rPr lang="mr-IN" b="0" baseline="0" dirty="0" smtClean="0"/>
              <a:t>–</a:t>
            </a:r>
            <a:r>
              <a:rPr lang="en-US" b="0" baseline="0" dirty="0" smtClean="0"/>
              <a:t> so thank goodness the Chamber had participants for us!</a:t>
            </a:r>
          </a:p>
        </p:txBody>
      </p:sp>
      <p:sp>
        <p:nvSpPr>
          <p:cNvPr id="4" name="Slide Number Placeholder 3"/>
          <p:cNvSpPr>
            <a:spLocks noGrp="1"/>
          </p:cNvSpPr>
          <p:nvPr>
            <p:ph type="sldNum" sz="quarter" idx="10"/>
          </p:nvPr>
        </p:nvSpPr>
        <p:spPr/>
        <p:txBody>
          <a:bodyPr/>
          <a:lstStyle/>
          <a:p>
            <a:fld id="{A6B6F6AE-492B-42A0-8EBF-9FD031CECF7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3949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t>ANNE</a:t>
            </a:r>
          </a:p>
          <a:p>
            <a:pPr>
              <a:buFont typeface="Arial" pitchFamily="34" charset="0"/>
              <a:buNone/>
            </a:pPr>
            <a:endParaRPr lang="en-US" b="1" baseline="0" dirty="0" smtClean="0"/>
          </a:p>
          <a:p>
            <a:pPr>
              <a:buFont typeface="Arial" pitchFamily="34" charset="0"/>
              <a:buNone/>
            </a:pPr>
            <a:r>
              <a:rPr lang="en-US" b="0" baseline="0" dirty="0" smtClean="0"/>
              <a:t>Once we got started on the curriculum I had built, I was able to leverage the expertise and interest of the ever-changing cohort in defining future sessions.</a:t>
            </a:r>
          </a:p>
          <a:p>
            <a:pPr>
              <a:buFont typeface="Arial" pitchFamily="34" charset="0"/>
              <a:buNone/>
            </a:pPr>
            <a:endParaRPr lang="en-CA" b="0" baseline="0" dirty="0" smtClean="0"/>
          </a:p>
          <a:p>
            <a:pPr>
              <a:buFont typeface="Arial" pitchFamily="34" charset="0"/>
              <a:buNone/>
            </a:pPr>
            <a:r>
              <a:rPr lang="en-CA" b="0" baseline="0" dirty="0" smtClean="0"/>
              <a:t>As a librarian </a:t>
            </a:r>
            <a:r>
              <a:rPr lang="mr-IN" b="0" baseline="0" dirty="0" smtClean="0"/>
              <a:t>–</a:t>
            </a:r>
            <a:r>
              <a:rPr lang="en-CA" b="0" baseline="0" dirty="0" smtClean="0"/>
              <a:t> and as the print collections manager for Milton Public Library </a:t>
            </a:r>
            <a:r>
              <a:rPr lang="mr-IN" b="0" baseline="0" dirty="0" smtClean="0"/>
              <a:t>–</a:t>
            </a:r>
            <a:r>
              <a:rPr lang="en-US" b="0" baseline="0" dirty="0" smtClean="0"/>
              <a:t> I was really interested to see that the types of things our participants were interested in actually mirror fairly closely the usage of our collections.  You can see here the “hot topics” our participants were interested in </a:t>
            </a:r>
            <a:r>
              <a:rPr lang="mr-IN" b="0" baseline="0" dirty="0" smtClean="0"/>
              <a:t>–</a:t>
            </a:r>
            <a:r>
              <a:rPr lang="en-US" b="0" baseline="0" dirty="0" smtClean="0"/>
              <a:t> when I map that against the publishing trends, holdings, and </a:t>
            </a:r>
            <a:r>
              <a:rPr lang="en-US" b="0" baseline="0" dirty="0" err="1" smtClean="0"/>
              <a:t>circ</a:t>
            </a:r>
            <a:r>
              <a:rPr lang="en-US" b="0" baseline="0" dirty="0" smtClean="0"/>
              <a:t> of our business section at our Main Library, it’s really a very close comparison.  That helped me inform future sessions, and the kind of content participants might be interested in.</a:t>
            </a:r>
          </a:p>
          <a:p>
            <a:pPr>
              <a:buFont typeface="Arial" pitchFamily="34" charset="0"/>
              <a:buNone/>
            </a:pPr>
            <a:endParaRPr lang="en-US" b="1" baseline="0" dirty="0" smtClean="0"/>
          </a:p>
        </p:txBody>
      </p:sp>
      <p:sp>
        <p:nvSpPr>
          <p:cNvPr id="4" name="Slide Number Placeholder 3"/>
          <p:cNvSpPr>
            <a:spLocks noGrp="1"/>
          </p:cNvSpPr>
          <p:nvPr>
            <p:ph type="sldNum" sz="quarter" idx="10"/>
          </p:nvPr>
        </p:nvSpPr>
        <p:spPr/>
        <p:txBody>
          <a:bodyPr/>
          <a:lstStyle/>
          <a:p>
            <a:fld id="{A6B6F6AE-492B-42A0-8EBF-9FD031CECF7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33844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t>ANNE</a:t>
            </a:r>
          </a:p>
          <a:p>
            <a:pPr>
              <a:buFont typeface="Arial" pitchFamily="34" charset="0"/>
              <a:buNone/>
            </a:pPr>
            <a:endParaRPr lang="en-US" b="1" baseline="0" dirty="0" smtClean="0"/>
          </a:p>
          <a:p>
            <a:pPr>
              <a:buFont typeface="Arial" pitchFamily="34" charset="0"/>
              <a:buNone/>
            </a:pPr>
            <a:r>
              <a:rPr lang="en-US" b="0" baseline="0" dirty="0" smtClean="0"/>
              <a:t>Each month, I would build a reading list around the specific themes that we were discussing.  These readings pulled from online articles such as Harvard Business review, but importantly </a:t>
            </a:r>
            <a:r>
              <a:rPr lang="mr-IN" b="0" baseline="0" dirty="0" smtClean="0"/>
              <a:t>–</a:t>
            </a:r>
            <a:r>
              <a:rPr lang="en-US" b="0" baseline="0" dirty="0" smtClean="0"/>
              <a:t> also from library resources.  I wanted to demonstrate to participants the value of what the library could bring them </a:t>
            </a:r>
            <a:r>
              <a:rPr lang="mr-IN" b="0" baseline="0" dirty="0" smtClean="0"/>
              <a:t>–</a:t>
            </a:r>
            <a:r>
              <a:rPr lang="en-US" b="0" baseline="0" dirty="0" smtClean="0"/>
              <a:t> typically, those included downloadable audiobooks.  We might have been able to guess that among our busy group, the most popular resources and the ones that generated the most interest were those that were available immediately </a:t>
            </a:r>
            <a:r>
              <a:rPr lang="mr-IN" b="0" baseline="0" dirty="0" smtClean="0"/>
              <a:t>–</a:t>
            </a:r>
            <a:r>
              <a:rPr lang="en-US" b="0" baseline="0" dirty="0" smtClean="0"/>
              <a:t> for example, Gale Courses or Hoopla.</a:t>
            </a:r>
          </a:p>
          <a:p>
            <a:pPr>
              <a:buFont typeface="Arial" pitchFamily="34" charset="0"/>
              <a:buNone/>
            </a:pPr>
            <a:endParaRPr lang="en-US" b="0" baseline="0" dirty="0" smtClean="0"/>
          </a:p>
          <a:p>
            <a:pPr>
              <a:buFont typeface="Arial" pitchFamily="34" charset="0"/>
              <a:buNone/>
            </a:pPr>
            <a:r>
              <a:rPr lang="en-US" b="0" baseline="0" dirty="0" smtClean="0"/>
              <a:t>And again </a:t>
            </a:r>
            <a:r>
              <a:rPr lang="mr-IN" b="0" baseline="0" dirty="0" smtClean="0"/>
              <a:t>–</a:t>
            </a:r>
            <a:r>
              <a:rPr lang="en-US" b="0" baseline="0" dirty="0" smtClean="0"/>
              <a:t> knowing what I did from participant feedback </a:t>
            </a:r>
            <a:r>
              <a:rPr lang="mr-IN" b="0" baseline="0" dirty="0" smtClean="0"/>
              <a:t>–</a:t>
            </a:r>
            <a:r>
              <a:rPr lang="en-US" b="0" baseline="0" dirty="0" smtClean="0"/>
              <a:t> I tried to pull in the kind of content that we see on our library shelves.  </a:t>
            </a:r>
          </a:p>
          <a:p>
            <a:pPr>
              <a:buFont typeface="Arial" pitchFamily="34" charset="0"/>
              <a:buNone/>
            </a:pPr>
            <a:endParaRPr lang="en-US" b="0" baseline="0" dirty="0" smtClean="0"/>
          </a:p>
          <a:p>
            <a:pPr>
              <a:buFont typeface="Arial" pitchFamily="34" charset="0"/>
              <a:buNone/>
            </a:pPr>
            <a:r>
              <a:rPr lang="en-US" b="0" baseline="0" dirty="0" smtClean="0"/>
              <a:t>You can see here an example agenda – and please don’t worry if you can’t see all the details in this.  I wanted to show you the type of content I developed – and all of this will be made available to you after our presentation.</a:t>
            </a:r>
          </a:p>
        </p:txBody>
      </p:sp>
      <p:sp>
        <p:nvSpPr>
          <p:cNvPr id="4" name="Slide Number Placeholder 3"/>
          <p:cNvSpPr>
            <a:spLocks noGrp="1"/>
          </p:cNvSpPr>
          <p:nvPr>
            <p:ph type="sldNum" sz="quarter" idx="10"/>
          </p:nvPr>
        </p:nvSpPr>
        <p:spPr/>
        <p:txBody>
          <a:bodyPr/>
          <a:lstStyle/>
          <a:p>
            <a:fld id="{A6B6F6AE-492B-42A0-8EBF-9FD031CECF7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892613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t>ANNE</a:t>
            </a:r>
          </a:p>
          <a:p>
            <a:pPr>
              <a:buFont typeface="Arial" pitchFamily="34" charset="0"/>
              <a:buNone/>
            </a:pPr>
            <a:endParaRPr lang="en-US" b="0" baseline="0" dirty="0" smtClean="0"/>
          </a:p>
          <a:p>
            <a:pPr>
              <a:buFont typeface="Arial" pitchFamily="34" charset="0"/>
              <a:buNone/>
            </a:pPr>
            <a:r>
              <a:rPr lang="en-US" b="0" baseline="0" dirty="0" smtClean="0"/>
              <a:t>I mentioned those “hot topics” that participants were interested in.  As a facilitator, I tried to pull in some more “provocative” content </a:t>
            </a:r>
            <a:r>
              <a:rPr lang="mr-IN" b="0" baseline="0" dirty="0" smtClean="0"/>
              <a:t>–</a:t>
            </a:r>
            <a:r>
              <a:rPr lang="en-US" b="0" baseline="0" dirty="0" smtClean="0"/>
              <a:t> things that might cause people to disagree, or things that might cause people to have a strong opinion.</a:t>
            </a:r>
          </a:p>
          <a:p>
            <a:pPr>
              <a:buFont typeface="Arial" pitchFamily="34" charset="0"/>
              <a:buNone/>
            </a:pPr>
            <a:endParaRPr lang="en-US" b="0" baseline="0" dirty="0" smtClean="0"/>
          </a:p>
          <a:p>
            <a:pPr>
              <a:buFont typeface="Arial" pitchFamily="34" charset="0"/>
              <a:buNone/>
            </a:pPr>
            <a:r>
              <a:rPr lang="en-US" b="0" baseline="0" dirty="0" smtClean="0"/>
              <a:t>Certainly the strongest opinions out of all of our CLIC sessions was during one meeting where we discussed Managing the Multigenerational Workforce.</a:t>
            </a:r>
          </a:p>
          <a:p>
            <a:pPr>
              <a:buFont typeface="Arial" pitchFamily="34" charset="0"/>
              <a:buNone/>
            </a:pPr>
            <a:endParaRPr lang="en-US" b="0" baseline="0" dirty="0" smtClean="0"/>
          </a:p>
          <a:p>
            <a:pPr>
              <a:buFont typeface="Arial" pitchFamily="34" charset="0"/>
              <a:buNone/>
            </a:pPr>
            <a:r>
              <a:rPr lang="en-US" b="0" baseline="0" dirty="0" smtClean="0"/>
              <a:t>SHOW VIDEO</a:t>
            </a:r>
          </a:p>
          <a:p>
            <a:pPr>
              <a:buFont typeface="Arial" pitchFamily="34" charset="0"/>
              <a:buNone/>
            </a:pPr>
            <a:endParaRPr lang="en-US" b="0" baseline="0" dirty="0" smtClean="0"/>
          </a:p>
          <a:p>
            <a:pPr>
              <a:buFont typeface="Arial" pitchFamily="34" charset="0"/>
              <a:buNone/>
            </a:pPr>
            <a:r>
              <a:rPr lang="en-US" b="0" baseline="0" dirty="0" smtClean="0"/>
              <a:t>This kind of content kept participants engaged, interested, and more importantly </a:t>
            </a:r>
            <a:r>
              <a:rPr lang="mr-IN" b="0" baseline="0" dirty="0" smtClean="0"/>
              <a:t>–</a:t>
            </a:r>
            <a:r>
              <a:rPr lang="en-US" b="0" baseline="0" dirty="0" smtClean="0"/>
              <a:t> participating.</a:t>
            </a:r>
          </a:p>
        </p:txBody>
      </p:sp>
      <p:sp>
        <p:nvSpPr>
          <p:cNvPr id="4" name="Slide Number Placeholder 3"/>
          <p:cNvSpPr>
            <a:spLocks noGrp="1"/>
          </p:cNvSpPr>
          <p:nvPr>
            <p:ph type="sldNum" sz="quarter" idx="10"/>
          </p:nvPr>
        </p:nvSpPr>
        <p:spPr/>
        <p:txBody>
          <a:bodyPr/>
          <a:lstStyle/>
          <a:p>
            <a:fld id="{A6B6F6AE-492B-42A0-8EBF-9FD031CECF7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14750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t>ANNE</a:t>
            </a:r>
          </a:p>
          <a:p>
            <a:pPr>
              <a:buFont typeface="Arial" pitchFamily="34" charset="0"/>
              <a:buNone/>
            </a:pPr>
            <a:endParaRPr lang="en-US" b="1" baseline="0" dirty="0" smtClean="0"/>
          </a:p>
          <a:p>
            <a:pPr>
              <a:buFont typeface="Arial" pitchFamily="34" charset="0"/>
              <a:buNone/>
            </a:pPr>
            <a:r>
              <a:rPr lang="en-US" b="0" baseline="0" dirty="0" smtClean="0"/>
              <a:t>CLIC was always intended to be a responsive initiative.  It certainly did evolve over time </a:t>
            </a:r>
            <a:r>
              <a:rPr lang="mr-IN" b="0" baseline="0" dirty="0" smtClean="0"/>
              <a:t>–</a:t>
            </a:r>
            <a:r>
              <a:rPr lang="en-US" b="0" baseline="0" dirty="0" smtClean="0"/>
              <a:t> as we got to know our community better, and as I became a bit savvier as a facilitator as to what would draw participants in and really foster a vibrant discussion.</a:t>
            </a:r>
          </a:p>
          <a:p>
            <a:pPr>
              <a:buFont typeface="Arial" pitchFamily="34" charset="0"/>
              <a:buNone/>
            </a:pPr>
            <a:endParaRPr lang="en-US" b="0" baseline="0" dirty="0" smtClean="0"/>
          </a:p>
          <a:p>
            <a:pPr>
              <a:buFont typeface="Arial" pitchFamily="34" charset="0"/>
              <a:buNone/>
            </a:pPr>
            <a:r>
              <a:rPr lang="en-US" b="0" baseline="0" dirty="0" smtClean="0"/>
              <a:t>You can see here that the program I originally proposed evolved much past what I had imagined!  While we had created a 6-month pilot, really, this has become an ongoing monthly initiative.  The topics have changed to meet the interest levels of the participants.  HR concepts are certainly core to our program, but we discuss HR themes in a really palatable way </a:t>
            </a:r>
            <a:r>
              <a:rPr lang="mr-IN" b="0" baseline="0" dirty="0" smtClean="0"/>
              <a:t>–</a:t>
            </a:r>
            <a:r>
              <a:rPr lang="en-US" b="0" baseline="0" dirty="0" smtClean="0"/>
              <a:t> with immediate takeaways for participants to implement.  </a:t>
            </a:r>
          </a:p>
          <a:p>
            <a:pPr>
              <a:buFont typeface="Arial" pitchFamily="34" charset="0"/>
              <a:buNone/>
            </a:pPr>
            <a:endParaRPr lang="en-US" b="0" baseline="0" dirty="0" smtClean="0"/>
          </a:p>
          <a:p>
            <a:pPr>
              <a:buFont typeface="Arial" pitchFamily="34" charset="0"/>
              <a:buNone/>
            </a:pPr>
            <a:r>
              <a:rPr lang="en-US" b="0" baseline="0" dirty="0" smtClean="0"/>
              <a:t>The evolution of this project has really been quite fun </a:t>
            </a:r>
            <a:r>
              <a:rPr lang="mr-IN" b="0" baseline="0" dirty="0" smtClean="0"/>
              <a:t>–</a:t>
            </a:r>
            <a:r>
              <a:rPr lang="en-US" b="0" baseline="0" dirty="0" smtClean="0"/>
              <a:t> I’m a former children’s librarian </a:t>
            </a:r>
            <a:r>
              <a:rPr lang="mr-IN" b="0" baseline="0" dirty="0" smtClean="0"/>
              <a:t>–</a:t>
            </a:r>
            <a:r>
              <a:rPr lang="en-US" b="0" baseline="0" dirty="0" smtClean="0"/>
              <a:t> so it was very important to me that everyone have enough reading material over the summer, and so while we didn’t meet in July and August of last year, we did have a summer reading list with some really great content in it.</a:t>
            </a:r>
          </a:p>
          <a:p>
            <a:pPr>
              <a:buFont typeface="Arial"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A6B6F6AE-492B-42A0-8EBF-9FD031CECF7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185815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t>ANNE</a:t>
            </a:r>
          </a:p>
          <a:p>
            <a:pPr>
              <a:buFont typeface="Arial" pitchFamily="34" charset="0"/>
              <a:buNone/>
            </a:pPr>
            <a:endParaRPr lang="en-US" b="1" baseline="0" dirty="0" smtClean="0"/>
          </a:p>
          <a:p>
            <a:pPr>
              <a:buFont typeface="Arial" pitchFamily="34" charset="0"/>
              <a:buNone/>
            </a:pPr>
            <a:r>
              <a:rPr lang="en-US" b="0" baseline="0" dirty="0" smtClean="0"/>
              <a:t>For the summer months, I sent out what we called a “Quick CLIC!”.  </a:t>
            </a:r>
          </a:p>
          <a:p>
            <a:pPr>
              <a:buFont typeface="Arial" pitchFamily="34" charset="0"/>
              <a:buNone/>
            </a:pPr>
            <a:endParaRPr lang="en-US" b="0" baseline="0" dirty="0" smtClean="0"/>
          </a:p>
          <a:p>
            <a:pPr>
              <a:buFont typeface="Arial" pitchFamily="34" charset="0"/>
              <a:buNone/>
            </a:pPr>
            <a:r>
              <a:rPr lang="en-US" b="0" baseline="0" dirty="0" smtClean="0"/>
              <a:t>In mid to late July, participants received their summer reading.  As with all summer reading, it was a bit “fluffier” than some of our regular content </a:t>
            </a:r>
            <a:r>
              <a:rPr lang="mr-IN" b="0" baseline="0" dirty="0" smtClean="0"/>
              <a:t>–</a:t>
            </a:r>
            <a:r>
              <a:rPr lang="en-US" b="0" baseline="0" dirty="0" smtClean="0"/>
              <a:t> but still really had some interesting, thought-provoking content behind it.  </a:t>
            </a:r>
          </a:p>
          <a:p>
            <a:pPr>
              <a:buFont typeface="Arial" pitchFamily="34" charset="0"/>
              <a:buNone/>
            </a:pPr>
            <a:endParaRPr lang="en-US" b="0" baseline="0" dirty="0" smtClean="0"/>
          </a:p>
          <a:p>
            <a:pPr>
              <a:buFont typeface="Arial"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A6B6F6AE-492B-42A0-8EBF-9FD031CECF7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08534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Arial" pitchFamily="34" charset="0"/>
              <a:buNone/>
            </a:pPr>
            <a:r>
              <a:rPr lang="en-US" b="1" dirty="0" smtClean="0"/>
              <a:t>Maggie Weaver (convener)</a:t>
            </a:r>
          </a:p>
          <a:p>
            <a:pPr>
              <a:buFont typeface="Arial" pitchFamily="34" charset="0"/>
              <a:buNone/>
            </a:pPr>
            <a:endParaRPr lang="en-US" dirty="0" smtClean="0"/>
          </a:p>
          <a:p>
            <a:pPr>
              <a:buFont typeface="Arial" pitchFamily="34" charset="0"/>
              <a:buNone/>
            </a:pPr>
            <a:endParaRPr lang="en-US" baseline="0" dirty="0" smtClean="0"/>
          </a:p>
          <a:p>
            <a:pPr>
              <a:buFont typeface="Arial" pitchFamily="34" charset="0"/>
              <a:buNone/>
            </a:pPr>
            <a:r>
              <a:rPr lang="en-US" baseline="0" dirty="0" smtClean="0"/>
              <a:t>Speaker bios:</a:t>
            </a:r>
          </a:p>
          <a:p>
            <a:pPr>
              <a:buFont typeface="Arial" pitchFamily="34" charset="0"/>
              <a:buNone/>
            </a:pPr>
            <a:endParaRPr lang="en-US" baseline="0" dirty="0" smtClean="0"/>
          </a:p>
          <a:p>
            <a:pPr>
              <a:buFont typeface="Arial" pitchFamily="34" charset="0"/>
              <a:buNone/>
            </a:pPr>
            <a:r>
              <a:rPr lang="en-US" b="1" baseline="0" dirty="0" smtClean="0"/>
              <a:t>Scott McCammon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Scott McCammon has been involved in the Chamber of Commerce business for 35 years, including being one of the few to serve both as a volunteer Board Chair and a Chamber staffer. He is currently President &amp; CEO of the Milton Chamber. Previously, Scott was in Executive roles in the Burlington, Hamilton and Ontario Chambers of Commerce. He is one of only three Canadian Chamber Executives to earn the Certified Chamber Executive (CCE) designation from the American Chamber of Commerce Executive Association in Washington. After only a few years as a Chamber manager, Scott received the Executive of the Year Award for Canada and subsequently joined the Council of Excellence. In his limited spare time, Scott enjoys working as a background actor on TV shows and movies, including: Suits; Designated Survivor; Saving Hope; and Pixels with Adam Sandler. </a:t>
            </a:r>
            <a:endParaRPr lang="en-CA" sz="1200" kern="1200" dirty="0" smtClean="0">
              <a:solidFill>
                <a:schemeClr val="tx1"/>
              </a:solidFill>
              <a:effectLst/>
              <a:latin typeface="+mn-lt"/>
              <a:ea typeface="+mn-ea"/>
              <a:cs typeface="+mn-cs"/>
            </a:endParaRPr>
          </a:p>
          <a:p>
            <a:pPr>
              <a:buFont typeface="Arial" pitchFamily="34" charset="0"/>
              <a:buNone/>
            </a:pPr>
            <a:endParaRPr lang="en-US" baseline="0" dirty="0" smtClean="0"/>
          </a:p>
          <a:p>
            <a:pPr>
              <a:buFont typeface="Arial" pitchFamily="34" charset="0"/>
              <a:buNone/>
            </a:pPr>
            <a:r>
              <a:rPr lang="en-US" b="1" baseline="0" dirty="0" smtClean="0"/>
              <a:t>Anne O’Sullivan</a:t>
            </a:r>
          </a:p>
          <a:p>
            <a:pPr>
              <a:buFont typeface="Arial" pitchFamily="34" charset="0"/>
              <a:buNone/>
            </a:pPr>
            <a:r>
              <a:rPr lang="en-US" b="0" baseline="0" dirty="0" smtClean="0"/>
              <a:t>Anne O’Sullivan is the Manager, Information Services and Programming at Milton Public Library.  With over 12 years experience in libraries, Anne has at one point or another held most public service roles – including shelving, circulation, reference, and children’s services.  Prior to her role at Milton Public Library, Anne worked for Calgary Public Library for six years, in different librarian and manager roles both at the branches and Central.  She returned to Ontario in 2016 to be closer to family, and she is enjoying getting to know her new community of Milton.</a:t>
            </a:r>
          </a:p>
          <a:p>
            <a:pPr>
              <a:buFont typeface="Arial" pitchFamily="34" charset="0"/>
              <a:buNone/>
            </a:pPr>
            <a:endParaRPr lang="en-US" b="0" baseline="0" dirty="0" smtClean="0"/>
          </a:p>
          <a:p>
            <a:r>
              <a:rPr lang="en-US" sz="1200" b="1" kern="1200" dirty="0" smtClean="0">
                <a:solidFill>
                  <a:schemeClr val="tx1"/>
                </a:solidFill>
                <a:effectLst/>
                <a:latin typeface="+mn-lt"/>
                <a:ea typeface="+mn-ea"/>
                <a:cs typeface="+mn-cs"/>
              </a:rPr>
              <a:t>Leslie’s bio 2018</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Leslie Fitch has been the Chief Librarian at Milton Public Library since 1996, and first began working in Milton as the Deputy Chief Librarian in 1990.  Prior to working in Milton, she was the Chief Librarian at the Town of Haldimand Public Libraries from 1986 - 1990.  Explosive growth has dominated her time in Milton, where anticipating, planning for, and responding to the extraordinary opportunities and challenges inherent in this kind of population growth has been a principle driver in the development of the multi-branch MPL system.  Being actively engaged in working with local partners, and regional and broader library communities to achieve shared goals has been a pleasure.  She has been a member of the Chamber Board of Directors since late 2016.</a:t>
            </a:r>
            <a:endParaRPr lang="en-CA" sz="1200" kern="1200" dirty="0" smtClean="0">
              <a:solidFill>
                <a:schemeClr val="tx1"/>
              </a:solidFill>
              <a:effectLst/>
              <a:latin typeface="+mn-lt"/>
              <a:ea typeface="+mn-ea"/>
              <a:cs typeface="+mn-cs"/>
            </a:endParaRPr>
          </a:p>
          <a:p>
            <a:pPr>
              <a:buFont typeface="Arial"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A6B6F6AE-492B-42A0-8EBF-9FD031CECF74}" type="slidenum">
              <a:rPr lang="en-US" smtClean="0"/>
              <a:pPr/>
              <a:t>2</a:t>
            </a:fld>
            <a:endParaRPr lang="en-US" dirty="0"/>
          </a:p>
        </p:txBody>
      </p:sp>
    </p:spTree>
    <p:extLst>
      <p:ext uri="{BB962C8B-B14F-4D97-AF65-F5344CB8AC3E}">
        <p14:creationId xmlns:p14="http://schemas.microsoft.com/office/powerpoint/2010/main" val="2449309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t>ANNE</a:t>
            </a:r>
          </a:p>
          <a:p>
            <a:pPr>
              <a:buFont typeface="Arial" pitchFamily="34" charset="0"/>
              <a:buNone/>
            </a:pPr>
            <a:endParaRPr lang="en-US" b="1" baseline="0" dirty="0" smtClean="0"/>
          </a:p>
          <a:p>
            <a:pPr>
              <a:buFont typeface="Arial" pitchFamily="34" charset="0"/>
              <a:buNone/>
            </a:pPr>
            <a:r>
              <a:rPr lang="en-CA" b="0" baseline="0" dirty="0" smtClean="0"/>
              <a:t>It was also good for a laugh </a:t>
            </a:r>
            <a:r>
              <a:rPr lang="mr-IN" b="0" baseline="0" dirty="0" smtClean="0"/>
              <a:t>–</a:t>
            </a:r>
            <a:r>
              <a:rPr lang="en-CA" b="0" baseline="0" dirty="0" smtClean="0"/>
              <a:t> I mentioned the controversial session we had on Managing a </a:t>
            </a:r>
            <a:r>
              <a:rPr lang="en-CA" b="0" baseline="0" dirty="0" err="1" smtClean="0"/>
              <a:t>MultiGenerational</a:t>
            </a:r>
            <a:r>
              <a:rPr lang="en-CA" b="0" baseline="0" dirty="0" smtClean="0"/>
              <a:t> workforce </a:t>
            </a:r>
            <a:r>
              <a:rPr lang="mr-IN" b="0" baseline="0" dirty="0" smtClean="0"/>
              <a:t>–</a:t>
            </a:r>
            <a:r>
              <a:rPr lang="en-CA" b="0" baseline="0" dirty="0" smtClean="0"/>
              <a:t> so I passed along an article that a member of the cohort had sent to me after that session </a:t>
            </a:r>
            <a:r>
              <a:rPr lang="mr-IN" b="0" baseline="0" dirty="0" smtClean="0"/>
              <a:t>–</a:t>
            </a:r>
            <a:r>
              <a:rPr lang="en-CA" b="0" baseline="0" dirty="0" smtClean="0"/>
              <a:t> explaining the multigenerational workforce in terms of members of the Brady Bunch.</a:t>
            </a:r>
            <a:endParaRPr lang="en-US" b="0" baseline="0" dirty="0" smtClean="0"/>
          </a:p>
          <a:p>
            <a:pPr>
              <a:buFont typeface="Arial" pitchFamily="34" charset="0"/>
              <a:buNone/>
            </a:pPr>
            <a:endParaRPr lang="en-US" b="0" baseline="0" dirty="0" smtClean="0"/>
          </a:p>
          <a:p>
            <a:pPr>
              <a:buFont typeface="Arial"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A6B6F6AE-492B-42A0-8EBF-9FD031CECF7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830375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US" b="1" baseline="0" dirty="0" smtClean="0"/>
              <a:t>ANNE</a:t>
            </a:r>
          </a:p>
          <a:p>
            <a:pPr>
              <a:buFont typeface="Arial" pitchFamily="34" charset="0"/>
              <a:buNone/>
            </a:pPr>
            <a:endParaRPr lang="en-US" b="0" baseline="0" dirty="0" smtClean="0"/>
          </a:p>
          <a:p>
            <a:pPr>
              <a:buFont typeface="Arial" pitchFamily="34" charset="0"/>
              <a:buNone/>
            </a:pPr>
            <a:r>
              <a:rPr lang="en-US" b="0" baseline="0" dirty="0" smtClean="0"/>
              <a:t>The Brady Bunch article </a:t>
            </a:r>
            <a:r>
              <a:rPr lang="mr-IN" b="0" baseline="0" dirty="0" smtClean="0"/>
              <a:t>–</a:t>
            </a:r>
            <a:r>
              <a:rPr lang="en-US" b="0" baseline="0" dirty="0" smtClean="0"/>
              <a:t> while it was really just a funny joke for our cohort over the summer </a:t>
            </a:r>
            <a:r>
              <a:rPr lang="mr-IN" b="0" baseline="0" dirty="0" smtClean="0"/>
              <a:t>–</a:t>
            </a:r>
            <a:r>
              <a:rPr lang="en-US" b="0" baseline="0" dirty="0" smtClean="0"/>
              <a:t> brings forward an important point.</a:t>
            </a:r>
          </a:p>
          <a:p>
            <a:pPr>
              <a:buFont typeface="Arial" pitchFamily="34" charset="0"/>
              <a:buNone/>
            </a:pPr>
            <a:endParaRPr lang="en-US" b="0" baseline="0" dirty="0" smtClean="0"/>
          </a:p>
          <a:p>
            <a:pPr>
              <a:buFont typeface="Arial" pitchFamily="34" charset="0"/>
              <a:buNone/>
            </a:pPr>
            <a:r>
              <a:rPr lang="en-US" b="0" baseline="0" dirty="0" smtClean="0"/>
              <a:t>Even by the summer </a:t>
            </a:r>
            <a:r>
              <a:rPr lang="mr-IN" b="0" baseline="0" dirty="0" smtClean="0"/>
              <a:t>–</a:t>
            </a:r>
            <a:r>
              <a:rPr lang="en-US" b="0" baseline="0" dirty="0" smtClean="0"/>
              <a:t> when I think we were only two or three sessions into CLIC </a:t>
            </a:r>
            <a:r>
              <a:rPr lang="mr-IN" b="0" baseline="0" dirty="0" smtClean="0"/>
              <a:t>–</a:t>
            </a:r>
            <a:r>
              <a:rPr lang="en-US" b="0" baseline="0" dirty="0" smtClean="0"/>
              <a:t> we had started to see the expertise of our participants coming forward.  Not just in sharing jokes, but in sharing tips and tricks about the topics we were discussing.</a:t>
            </a:r>
          </a:p>
          <a:p>
            <a:pPr>
              <a:buFont typeface="Arial" pitchFamily="34" charset="0"/>
              <a:buNone/>
            </a:pPr>
            <a:endParaRPr lang="en-US" b="0" baseline="0" dirty="0" smtClean="0"/>
          </a:p>
          <a:p>
            <a:pPr>
              <a:buFont typeface="Arial" pitchFamily="34" charset="0"/>
              <a:buNone/>
            </a:pPr>
            <a:r>
              <a:rPr lang="en-US" b="0" baseline="0" dirty="0" smtClean="0"/>
              <a:t>A good example of this is a session where we talked about </a:t>
            </a:r>
            <a:r>
              <a:rPr lang="en-US" b="1" baseline="0" dirty="0" smtClean="0"/>
              <a:t>Effective Communication</a:t>
            </a:r>
            <a:r>
              <a:rPr lang="en-US" b="0" baseline="0" dirty="0" smtClean="0"/>
              <a:t>.  A local restaurant owner said to the group that he can’t email out his shifts to his teenage staff anymore </a:t>
            </a:r>
            <a:r>
              <a:rPr lang="en-US" b="0" baseline="0" dirty="0" err="1" smtClean="0"/>
              <a:t>anymore</a:t>
            </a:r>
            <a:r>
              <a:rPr lang="en-US" b="0" baseline="0" dirty="0" smtClean="0"/>
              <a:t> </a:t>
            </a:r>
            <a:r>
              <a:rPr lang="mr-IN" b="0" baseline="0" dirty="0" smtClean="0"/>
              <a:t>–</a:t>
            </a:r>
            <a:r>
              <a:rPr lang="en-US" b="0" baseline="0" dirty="0" smtClean="0"/>
              <a:t> he has to text his staff.  This spurred on a really interesting conversation </a:t>
            </a:r>
            <a:r>
              <a:rPr lang="mr-IN" b="0" baseline="0" dirty="0" smtClean="0"/>
              <a:t>–</a:t>
            </a:r>
            <a:r>
              <a:rPr lang="en-US" b="0" baseline="0" dirty="0" smtClean="0"/>
              <a:t> do we need to start texting our employees?  Different businesses around the table had different options.  Those from large organizations with more capacity had software solutions where employees could opt-in </a:t>
            </a:r>
            <a:r>
              <a:rPr lang="mr-IN" b="0" baseline="0" dirty="0" smtClean="0"/>
              <a:t>–</a:t>
            </a:r>
            <a:r>
              <a:rPr lang="en-US" b="0" baseline="0" dirty="0" smtClean="0"/>
              <a:t> to email, phone calls, or texts.  While the method could differ from organization to organization, the message remained the same – we all have very diverse staff who prefer different modes of communication.</a:t>
            </a:r>
          </a:p>
          <a:p>
            <a:pPr>
              <a:buFont typeface="Arial" pitchFamily="34" charset="0"/>
              <a:buNone/>
            </a:pPr>
            <a:endParaRPr lang="en-US" b="0" baseline="0" dirty="0" smtClean="0"/>
          </a:p>
          <a:p>
            <a:pPr>
              <a:buFont typeface="Arial" pitchFamily="34" charset="0"/>
              <a:buNone/>
            </a:pPr>
            <a:r>
              <a:rPr lang="en-US" b="0" baseline="0" dirty="0" smtClean="0"/>
              <a:t>As a facilitator, I was really pleased to see this happening – we talk a lot in libraries about </a:t>
            </a:r>
            <a:r>
              <a:rPr lang="en-US" b="1" baseline="0" dirty="0" smtClean="0"/>
              <a:t>collaborative learning </a:t>
            </a:r>
            <a:r>
              <a:rPr lang="en-US" b="0" baseline="0" dirty="0" smtClean="0"/>
              <a:t>– and this was a perfect example of co-learning in practice.  While no single one of us can be the expert on everything, we can leverage each other’s expertise and experience.</a:t>
            </a:r>
          </a:p>
          <a:p>
            <a:pPr>
              <a:buFont typeface="Arial" pitchFamily="34" charset="0"/>
              <a:buNone/>
            </a:pPr>
            <a:endParaRPr lang="en-US" b="1" baseline="0" dirty="0" smtClean="0"/>
          </a:p>
        </p:txBody>
      </p:sp>
      <p:sp>
        <p:nvSpPr>
          <p:cNvPr id="4" name="Slide Number Placeholder 3"/>
          <p:cNvSpPr>
            <a:spLocks noGrp="1"/>
          </p:cNvSpPr>
          <p:nvPr>
            <p:ph type="sldNum" sz="quarter" idx="10"/>
          </p:nvPr>
        </p:nvSpPr>
        <p:spPr/>
        <p:txBody>
          <a:bodyPr/>
          <a:lstStyle/>
          <a:p>
            <a:fld id="{A6B6F6AE-492B-42A0-8EBF-9FD031CECF74}"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036021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Font typeface="Arial" pitchFamily="34" charset="0"/>
              <a:buNone/>
            </a:pPr>
            <a:r>
              <a:rPr lang="en-US" b="1" baseline="0" dirty="0" smtClean="0"/>
              <a:t>ANNE</a:t>
            </a:r>
          </a:p>
          <a:p>
            <a:pPr>
              <a:buFont typeface="Arial" pitchFamily="34" charset="0"/>
              <a:buNone/>
            </a:pPr>
            <a:endParaRPr lang="en-US" b="1" baseline="0" dirty="0" smtClean="0"/>
          </a:p>
          <a:p>
            <a:pPr>
              <a:buFont typeface="Arial" pitchFamily="34" charset="0"/>
              <a:buNone/>
            </a:pPr>
            <a:r>
              <a:rPr lang="en-US" b="0" baseline="0" dirty="0" smtClean="0"/>
              <a:t>In that same vein of trying to leverage the expertise and experience of Chamber of Commerce members, I tried a bit of an experiment.</a:t>
            </a:r>
          </a:p>
          <a:p>
            <a:pPr>
              <a:buFont typeface="Arial" pitchFamily="34" charset="0"/>
              <a:buNone/>
            </a:pPr>
            <a:endParaRPr lang="en-US" b="0" baseline="0" dirty="0" smtClean="0"/>
          </a:p>
          <a:p>
            <a:pPr>
              <a:buFont typeface="Arial" pitchFamily="34" charset="0"/>
              <a:buNone/>
            </a:pPr>
            <a:r>
              <a:rPr lang="en-US" b="0" baseline="0" dirty="0" smtClean="0"/>
              <a:t>Periodically within our sessions, I invited a community expert.  For example, participants asked early on if we could have a session on promoting diversity in the workplace.  Leslie referenced all the great partnerships that MPL has – and one of our partnerships, as I imagine it is for many of you, is with settlement services.  I invited a Settlement Services specialist to come to our discussion around diversity in the workplace, and asked him to reflect on some of the feedback his clients have given him about what makes a workplace more welcoming.</a:t>
            </a:r>
          </a:p>
          <a:p>
            <a:pPr>
              <a:buFont typeface="Arial" pitchFamily="34" charset="0"/>
              <a:buNone/>
            </a:pPr>
            <a:endParaRPr lang="en-US" b="0" baseline="0" dirty="0" smtClean="0"/>
          </a:p>
          <a:p>
            <a:pPr>
              <a:buFont typeface="Arial" pitchFamily="34" charset="0"/>
              <a:buNone/>
            </a:pPr>
            <a:r>
              <a:rPr lang="en-US" b="0" baseline="0" dirty="0" smtClean="0"/>
              <a:t>That was absolutely a success.  Our discussion was so much richer for having invited a community expert.</a:t>
            </a:r>
          </a:p>
          <a:p>
            <a:pPr>
              <a:buFont typeface="Arial" pitchFamily="34" charset="0"/>
              <a:buNone/>
            </a:pPr>
            <a:endParaRPr lang="en-US" b="0" baseline="0" dirty="0" smtClean="0"/>
          </a:p>
          <a:p>
            <a:pPr>
              <a:buFont typeface="Arial" pitchFamily="34" charset="0"/>
              <a:buNone/>
            </a:pPr>
            <a:r>
              <a:rPr lang="en-US" b="0" baseline="0" dirty="0" smtClean="0"/>
              <a:t>What wasn’t necessarily a success was another community expert </a:t>
            </a:r>
            <a:r>
              <a:rPr lang="en-US" b="0" baseline="0" smtClean="0"/>
              <a:t>I invited.  </a:t>
            </a:r>
            <a:r>
              <a:rPr lang="en-US" b="0" baseline="0" dirty="0" smtClean="0"/>
              <a:t>Where our first expert was a casual part of our conversation, and enriched that discussion – our leadership expert came in as a formal presenter.  He lectured the group for an hour, and it really didn’t suit the culture of CLIC.  It became clear to me that the next time I invite an expert – and I will – I will clarify the importance of making sure that everyone at the table has a voice, and that this isn’t a workshop style or lecture style group.  But what is great about this CLIC initiative is that we’ve been able to try some different things, and our openness to letting the initiative evolve has really informed its success.  We continue to learn from every experience in CLIC and we’re prepared to have the odd thing that doesn’t work in the future as well.</a:t>
            </a:r>
          </a:p>
        </p:txBody>
      </p:sp>
      <p:sp>
        <p:nvSpPr>
          <p:cNvPr id="4" name="Slide Number Placeholder 3"/>
          <p:cNvSpPr>
            <a:spLocks noGrp="1"/>
          </p:cNvSpPr>
          <p:nvPr>
            <p:ph type="sldNum" sz="quarter" idx="10"/>
          </p:nvPr>
        </p:nvSpPr>
        <p:spPr/>
        <p:txBody>
          <a:bodyPr/>
          <a:lstStyle/>
          <a:p>
            <a:fld id="{A6B6F6AE-492B-42A0-8EBF-9FD031CECF74}"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867048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US" b="1" baseline="0" dirty="0" smtClean="0"/>
              <a:t>SCOTT</a:t>
            </a:r>
          </a:p>
          <a:p>
            <a:pPr marL="0" indent="0">
              <a:buFont typeface="Arial" pitchFamily="34" charset="0"/>
              <a:buNone/>
            </a:pPr>
            <a:endParaRPr lang="en-US" b="1" baseline="0" dirty="0" smtClean="0"/>
          </a:p>
          <a:p>
            <a:pPr marL="0" indent="0">
              <a:buFont typeface="Arial" pitchFamily="34" charset="0"/>
              <a:buNone/>
            </a:pPr>
            <a:r>
              <a:rPr lang="en-US" b="0" baseline="0" dirty="0" smtClean="0"/>
              <a:t>Share testimonials from CLIC attendees</a:t>
            </a:r>
          </a:p>
          <a:p>
            <a:pPr marL="0" indent="0">
              <a:buFont typeface="Arial"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A6B6F6AE-492B-42A0-8EBF-9FD031CECF74}" type="slidenum">
              <a:rPr lang="en-US" smtClean="0"/>
              <a:pPr/>
              <a:t>23</a:t>
            </a:fld>
            <a:endParaRPr lang="en-US" dirty="0"/>
          </a:p>
        </p:txBody>
      </p:sp>
    </p:spTree>
    <p:extLst>
      <p:ext uri="{BB962C8B-B14F-4D97-AF65-F5344CB8AC3E}">
        <p14:creationId xmlns:p14="http://schemas.microsoft.com/office/powerpoint/2010/main" val="330997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US" b="1" baseline="0" dirty="0" smtClean="0"/>
              <a:t>SCOTT</a:t>
            </a:r>
          </a:p>
          <a:p>
            <a:pPr marL="0" indent="0">
              <a:buFont typeface="Arial" pitchFamily="34" charset="0"/>
              <a:buNone/>
            </a:pPr>
            <a:endParaRPr lang="en-US" b="1" baseline="0" dirty="0" smtClean="0"/>
          </a:p>
          <a:p>
            <a:pPr marL="0" indent="0">
              <a:buFont typeface="Arial" pitchFamily="34" charset="0"/>
              <a:buNone/>
            </a:pPr>
            <a:r>
              <a:rPr lang="en-US" b="0" baseline="0" dirty="0" smtClean="0"/>
              <a:t>Share testimonials from CLIC attendees</a:t>
            </a:r>
          </a:p>
          <a:p>
            <a:pPr marL="0" indent="0">
              <a:buFont typeface="Arial"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A6B6F6AE-492B-42A0-8EBF-9FD031CECF74}" type="slidenum">
              <a:rPr lang="en-US" smtClean="0"/>
              <a:pPr/>
              <a:t>24</a:t>
            </a:fld>
            <a:endParaRPr lang="en-US" dirty="0"/>
          </a:p>
        </p:txBody>
      </p:sp>
    </p:spTree>
    <p:extLst>
      <p:ext uri="{BB962C8B-B14F-4D97-AF65-F5344CB8AC3E}">
        <p14:creationId xmlns:p14="http://schemas.microsoft.com/office/powerpoint/2010/main" val="502607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Font typeface="Arial" pitchFamily="34" charset="0"/>
              <a:buNone/>
            </a:pPr>
            <a:r>
              <a:rPr lang="en-US" b="1" baseline="0" dirty="0" smtClean="0"/>
              <a:t>Leslie</a:t>
            </a:r>
          </a:p>
          <a:p>
            <a:pPr>
              <a:buFont typeface="Arial" pitchFamily="34" charset="0"/>
              <a:buNone/>
            </a:pPr>
            <a:endParaRPr lang="en-US" b="1" baseline="0" dirty="0" smtClean="0"/>
          </a:p>
          <a:p>
            <a:pPr>
              <a:buFont typeface="Arial" pitchFamily="34" charset="0"/>
              <a:buNone/>
            </a:pPr>
            <a:r>
              <a:rPr lang="en-US" b="0" baseline="0" dirty="0" smtClean="0"/>
              <a:t>So far, we have met with dozens of employers and employees from across Milton, representing a number of different businesses.  The discussion and engagement around the table has been enlightening and enthusiastic, and everyone does participate.  Connections are being made on a number of fronts, and we certainly know that this is a project that will be continuing.  And it is that certainty that fact that has brought us here today to share our plan and outcomes with you, with the recommendation to replicate what Milton has achieved in a way that makes sense for your home community.  And if we can help, we certainly want to.</a:t>
            </a:r>
          </a:p>
          <a:p>
            <a:pPr>
              <a:buFont typeface="Arial" pitchFamily="34" charset="0"/>
              <a:buNone/>
            </a:pPr>
            <a:endParaRPr lang="en-US" b="0" baseline="0" dirty="0" smtClean="0"/>
          </a:p>
          <a:p>
            <a:pPr>
              <a:buFont typeface="Arial" pitchFamily="34" charset="0"/>
              <a:buNone/>
            </a:pPr>
            <a:r>
              <a:rPr lang="en-US" b="0" baseline="0" dirty="0" smtClean="0"/>
              <a:t>One thing that surprised me?  Some of the bigger organizations also wanted in</a:t>
            </a:r>
          </a:p>
          <a:p>
            <a:pPr>
              <a:buFont typeface="Arial" pitchFamily="34" charset="0"/>
              <a:buNone/>
            </a:pPr>
            <a:endParaRPr lang="en-US" b="0" baseline="0" dirty="0" smtClean="0"/>
          </a:p>
          <a:p>
            <a:pPr>
              <a:buFont typeface="Arial" pitchFamily="34" charset="0"/>
              <a:buNone/>
            </a:pPr>
            <a:r>
              <a:rPr lang="en-US" b="1" baseline="0" dirty="0" smtClean="0"/>
              <a:t>Scott</a:t>
            </a:r>
          </a:p>
          <a:p>
            <a:pPr>
              <a:buFont typeface="Arial" pitchFamily="34" charset="0"/>
              <a:buNone/>
            </a:pPr>
            <a:endParaRPr lang="en-US" b="1" baseline="0" dirty="0" smtClean="0"/>
          </a:p>
          <a:p>
            <a:r>
              <a:rPr lang="en-US" sz="1200" kern="1200" dirty="0" smtClean="0">
                <a:solidFill>
                  <a:schemeClr val="tx1"/>
                </a:solidFill>
                <a:effectLst/>
                <a:latin typeface="+mn-lt"/>
                <a:ea typeface="+mn-ea"/>
                <a:cs typeface="+mn-cs"/>
              </a:rPr>
              <a:t>What’s been interesting in rolling out CLIC is the reinforcement that face-to-face engagement is still valuable! As much as we think people are too busy to leave their offices and so might prefer on-line learning, there is still a place for human interaction! CLIC members enjoy the group discussions and like the thought-provoking opinions on the reading materials.</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as much as we thought CLIC would mainly appeal to smaller companies, we also have participation from some of our largest local employers. In fact, some like Gordon Food Service are sending more than one person from their HR department as a bit of a professional development program.</a:t>
            </a:r>
            <a:endParaRPr lang="en-CA" sz="1200" kern="1200" dirty="0" smtClean="0">
              <a:solidFill>
                <a:schemeClr val="tx1"/>
              </a:solidFill>
              <a:effectLst/>
              <a:latin typeface="+mn-lt"/>
              <a:ea typeface="+mn-ea"/>
              <a:cs typeface="+mn-cs"/>
            </a:endParaRPr>
          </a:p>
          <a:p>
            <a:pPr>
              <a:buFont typeface="Arial" pitchFamily="34" charset="0"/>
              <a:buNone/>
            </a:pPr>
            <a:endParaRPr lang="en-US" b="1" baseline="0" dirty="0" smtClean="0"/>
          </a:p>
        </p:txBody>
      </p:sp>
      <p:sp>
        <p:nvSpPr>
          <p:cNvPr id="4" name="Slide Number Placeholder 3"/>
          <p:cNvSpPr>
            <a:spLocks noGrp="1"/>
          </p:cNvSpPr>
          <p:nvPr>
            <p:ph type="sldNum" sz="quarter" idx="10"/>
          </p:nvPr>
        </p:nvSpPr>
        <p:spPr/>
        <p:txBody>
          <a:bodyPr/>
          <a:lstStyle/>
          <a:p>
            <a:fld id="{A6B6F6AE-492B-42A0-8EBF-9FD031CECF74}" type="slidenum">
              <a:rPr lang="en-US" smtClean="0"/>
              <a:pPr/>
              <a:t>25</a:t>
            </a:fld>
            <a:endParaRPr lang="en-US" dirty="0"/>
          </a:p>
        </p:txBody>
      </p:sp>
    </p:spTree>
    <p:extLst>
      <p:ext uri="{BB962C8B-B14F-4D97-AF65-F5344CB8AC3E}">
        <p14:creationId xmlns:p14="http://schemas.microsoft.com/office/powerpoint/2010/main" val="1855792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t>Leslie and Scott</a:t>
            </a:r>
          </a:p>
          <a:p>
            <a:pPr>
              <a:buFont typeface="Arial" pitchFamily="34" charset="0"/>
              <a:buNone/>
            </a:pPr>
            <a:endParaRPr lang="en-US" b="1" baseline="0" dirty="0" smtClean="0"/>
          </a:p>
          <a:p>
            <a:pPr>
              <a:buFont typeface="Arial" pitchFamily="34" charset="0"/>
              <a:buNone/>
            </a:pPr>
            <a:r>
              <a:rPr lang="en-US" b="1" baseline="0" dirty="0" smtClean="0"/>
              <a:t>Leslie: </a:t>
            </a:r>
          </a:p>
          <a:p>
            <a:pPr>
              <a:buFont typeface="Arial" pitchFamily="34" charset="0"/>
              <a:buNone/>
            </a:pPr>
            <a:endParaRPr lang="en-US" b="0" baseline="0" dirty="0" smtClean="0"/>
          </a:p>
          <a:p>
            <a:pPr>
              <a:buFont typeface="Arial" pitchFamily="34" charset="0"/>
              <a:buNone/>
            </a:pPr>
            <a:r>
              <a:rPr lang="en-US" b="0" baseline="0" dirty="0" smtClean="0"/>
              <a:t>This pilot project will continue in 2018 as an established program, and the first session for 2018 was held on January 9</a:t>
            </a:r>
            <a:r>
              <a:rPr lang="en-US" b="0" baseline="30000" dirty="0" smtClean="0"/>
              <a:t>th</a:t>
            </a:r>
            <a:r>
              <a:rPr lang="en-US" b="0" baseline="0" dirty="0" smtClean="0"/>
              <a:t>.  For the foreseeable future, we will continue with the HR theme.  As mentioned above, this is one area where small business owner / operators may be most challenged. By growing everyone’s skillset, and gaining the knowledge of where and how to find information can only benefit the businesses and people of Milton in the short and long term.</a:t>
            </a:r>
          </a:p>
          <a:p>
            <a:pPr>
              <a:buFont typeface="Arial" pitchFamily="34" charset="0"/>
              <a:buNone/>
            </a:pPr>
            <a:endParaRPr lang="en-US" b="0" baseline="0" dirty="0" smtClean="0"/>
          </a:p>
          <a:p>
            <a:pPr>
              <a:buFont typeface="Arial" pitchFamily="34" charset="0"/>
              <a:buNone/>
            </a:pPr>
            <a:r>
              <a:rPr lang="en-US" b="1" baseline="0" dirty="0" smtClean="0"/>
              <a:t>Scott:</a:t>
            </a:r>
          </a:p>
          <a:p>
            <a:pPr>
              <a:buFont typeface="Arial" pitchFamily="34" charset="0"/>
              <a:buNone/>
            </a:pPr>
            <a:endParaRPr lang="en-US"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And, we think CLIC has a future outside of Milton……with Chambers, Boards of Trade and Libraries throughout Ontario. We have been pleased to describe CLIC to you here this morning. My plan to also now tell the Chamber network about what we’ve accomplished and how easily replicated CLIC can be for their communities. </a:t>
            </a:r>
            <a:endParaRPr lang="en-CA" sz="1200" kern="1200" dirty="0" smtClean="0">
              <a:solidFill>
                <a:schemeClr val="tx1"/>
              </a:solidFill>
              <a:effectLst/>
              <a:latin typeface="+mn-lt"/>
              <a:ea typeface="+mn-ea"/>
              <a:cs typeface="+mn-cs"/>
            </a:endParaRPr>
          </a:p>
          <a:p>
            <a:pPr>
              <a:buFont typeface="Arial" pitchFamily="34" charset="0"/>
              <a:buNone/>
            </a:pPr>
            <a:endParaRPr lang="en-US" b="0" baseline="0" dirty="0" smtClean="0"/>
          </a:p>
          <a:p>
            <a:pPr>
              <a:buFont typeface="Arial"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A6B6F6AE-492B-42A0-8EBF-9FD031CECF74}" type="slidenum">
              <a:rPr lang="en-US" smtClean="0"/>
              <a:pPr/>
              <a:t>26</a:t>
            </a:fld>
            <a:endParaRPr lang="en-US" dirty="0"/>
          </a:p>
        </p:txBody>
      </p:sp>
    </p:spTree>
    <p:extLst>
      <p:ext uri="{BB962C8B-B14F-4D97-AF65-F5344CB8AC3E}">
        <p14:creationId xmlns:p14="http://schemas.microsoft.com/office/powerpoint/2010/main" val="595531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t>Scott</a:t>
            </a:r>
          </a:p>
          <a:p>
            <a:pPr>
              <a:buFont typeface="Arial" pitchFamily="34" charset="0"/>
              <a:buNone/>
            </a:pPr>
            <a:endParaRPr lang="en-US" b="1" baseline="0" dirty="0" smtClean="0"/>
          </a:p>
          <a:p>
            <a:pPr>
              <a:buFont typeface="Arial" pitchFamily="34" charset="0"/>
              <a:buNone/>
            </a:pPr>
            <a:r>
              <a:rPr lang="en-US" b="0" baseline="0" dirty="0" smtClean="0"/>
              <a:t>We’ve learned a lot over the past year or so that we’ve been implementing CLIC.</a:t>
            </a:r>
          </a:p>
          <a:p>
            <a:pPr>
              <a:buFont typeface="Arial" pitchFamily="34" charset="0"/>
              <a:buNone/>
            </a:pPr>
            <a:endParaRPr lang="en-US" b="0" baseline="0" dirty="0" smtClean="0"/>
          </a:p>
          <a:p>
            <a:pPr>
              <a:buFont typeface="Arial" pitchFamily="34" charset="0"/>
              <a:buNone/>
            </a:pPr>
            <a:r>
              <a:rPr lang="en-US" b="0" baseline="0" dirty="0" smtClean="0"/>
              <a:t>A few key takeaways – It’s important to foster an interesting discussion, that brings forward the expertise of the group members.</a:t>
            </a:r>
          </a:p>
          <a:p>
            <a:pPr>
              <a:buFont typeface="Arial" pitchFamily="34" charset="0"/>
              <a:buNone/>
            </a:pPr>
            <a:endParaRPr lang="en-US" b="0" baseline="0" dirty="0" smtClean="0"/>
          </a:p>
          <a:p>
            <a:pPr>
              <a:buFont typeface="Arial" pitchFamily="34" charset="0"/>
              <a:buNone/>
            </a:pPr>
            <a:r>
              <a:rPr lang="en-US" b="0" baseline="0" dirty="0" smtClean="0"/>
              <a:t>The program does have to evolve over time – participants will tell you what they want from the program.</a:t>
            </a:r>
          </a:p>
          <a:p>
            <a:pPr>
              <a:buFont typeface="Arial" pitchFamily="34" charset="0"/>
              <a:buNone/>
            </a:pPr>
            <a:endParaRPr lang="en-US" b="0" baseline="0" dirty="0" smtClean="0"/>
          </a:p>
          <a:p>
            <a:pPr>
              <a:buFont typeface="Arial" pitchFamily="34" charset="0"/>
              <a:buNone/>
            </a:pPr>
            <a:r>
              <a:rPr lang="en-US" b="0" baseline="0" dirty="0" smtClean="0"/>
              <a:t>It’s also important to be respectful of our businesspeople – they’re BUSY!  Any content provided does have to be in digestible chunks.  </a:t>
            </a:r>
          </a:p>
          <a:p>
            <a:pPr>
              <a:buFont typeface="Arial" pitchFamily="34" charset="0"/>
              <a:buNone/>
            </a:pPr>
            <a:endParaRPr lang="en-US" b="0" baseline="0" dirty="0" smtClean="0"/>
          </a:p>
          <a:p>
            <a:pPr>
              <a:buFont typeface="Arial" pitchFamily="34" charset="0"/>
              <a:buNone/>
            </a:pPr>
            <a:r>
              <a:rPr lang="en-US" b="0" baseline="0" dirty="0" smtClean="0"/>
              <a:t>And it’s always worth trying new things – we tried out inviting community experts, and we’ll continue to do that where we think it makes the conversation richer.</a:t>
            </a:r>
          </a:p>
          <a:p>
            <a:pPr>
              <a:buFont typeface="Arial" pitchFamily="34" charset="0"/>
              <a:buNone/>
            </a:pPr>
            <a:endParaRPr lang="en-US" b="1" baseline="0" dirty="0" smtClean="0"/>
          </a:p>
          <a:p>
            <a:pPr>
              <a:buFont typeface="Arial"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A6B6F6AE-492B-42A0-8EBF-9FD031CECF74}" type="slidenum">
              <a:rPr lang="en-US" smtClean="0"/>
              <a:pPr/>
              <a:t>27</a:t>
            </a:fld>
            <a:endParaRPr lang="en-US"/>
          </a:p>
        </p:txBody>
      </p:sp>
    </p:spTree>
    <p:extLst>
      <p:ext uri="{BB962C8B-B14F-4D97-AF65-F5344CB8AC3E}">
        <p14:creationId xmlns:p14="http://schemas.microsoft.com/office/powerpoint/2010/main" val="2715298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t>ANNE </a:t>
            </a:r>
          </a:p>
        </p:txBody>
      </p:sp>
      <p:sp>
        <p:nvSpPr>
          <p:cNvPr id="4" name="Slide Number Placeholder 3"/>
          <p:cNvSpPr>
            <a:spLocks noGrp="1"/>
          </p:cNvSpPr>
          <p:nvPr>
            <p:ph type="sldNum" sz="quarter" idx="10"/>
          </p:nvPr>
        </p:nvSpPr>
        <p:spPr/>
        <p:txBody>
          <a:bodyPr/>
          <a:lstStyle/>
          <a:p>
            <a:fld id="{A6B6F6AE-492B-42A0-8EBF-9FD031CECF74}" type="slidenum">
              <a:rPr lang="en-US" smtClean="0"/>
              <a:pPr/>
              <a:t>28</a:t>
            </a:fld>
            <a:endParaRPr lang="en-US"/>
          </a:p>
        </p:txBody>
      </p:sp>
    </p:spTree>
    <p:extLst>
      <p:ext uri="{BB962C8B-B14F-4D97-AF65-F5344CB8AC3E}">
        <p14:creationId xmlns:p14="http://schemas.microsoft.com/office/powerpoint/2010/main" val="2908582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A6B6F6AE-492B-42A0-8EBF-9FD031CECF74}" type="slidenum">
              <a:rPr lang="en-US" smtClean="0"/>
              <a:pPr/>
              <a:t>29</a:t>
            </a:fld>
            <a:endParaRPr lang="en-US"/>
          </a:p>
        </p:txBody>
      </p:sp>
    </p:spTree>
    <p:extLst>
      <p:ext uri="{BB962C8B-B14F-4D97-AF65-F5344CB8AC3E}">
        <p14:creationId xmlns:p14="http://schemas.microsoft.com/office/powerpoint/2010/main" val="141916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t>Leslie</a:t>
            </a:r>
          </a:p>
          <a:p>
            <a:pPr>
              <a:buFont typeface="Arial" pitchFamily="34" charset="0"/>
              <a:buNone/>
            </a:pPr>
            <a:endParaRPr lang="en-US" b="1" baseline="0" dirty="0" smtClean="0"/>
          </a:p>
          <a:p>
            <a:pPr>
              <a:buFont typeface="Arial" pitchFamily="34" charset="0"/>
              <a:buNone/>
            </a:pPr>
            <a:r>
              <a:rPr lang="en-US" b="0" baseline="0" dirty="0" smtClean="0"/>
              <a:t>You can see here the goal for today’s session:</a:t>
            </a:r>
          </a:p>
          <a:p>
            <a:pPr>
              <a:buFont typeface="Arial" pitchFamily="34" charset="0"/>
              <a:buNone/>
            </a:pPr>
            <a:endParaRPr lang="en-US" b="1" u="sng" baseline="0" dirty="0" smtClean="0"/>
          </a:p>
          <a:p>
            <a:pPr>
              <a:buFont typeface="Arial" pitchFamily="34" charset="0"/>
              <a:buNone/>
            </a:pPr>
            <a:r>
              <a:rPr lang="en-US" b="0" u="none" baseline="0" dirty="0" smtClean="0"/>
              <a:t>It isn’t always easy to identify and implement a new partnership direction, especially one that connects meaningfully with the local business community, and so the Milton Chamber of Commerce and Milton Public Library want to share the Milton experience with you.  </a:t>
            </a:r>
          </a:p>
          <a:p>
            <a:pPr>
              <a:buFont typeface="Arial" pitchFamily="34" charset="0"/>
              <a:buNone/>
            </a:pPr>
            <a:endParaRPr lang="en-US" b="0" u="none" baseline="0" dirty="0" smtClean="0"/>
          </a:p>
          <a:p>
            <a:pPr>
              <a:buFont typeface="Arial" pitchFamily="34" charset="0"/>
              <a:buNone/>
            </a:pPr>
            <a:r>
              <a:rPr lang="en-US" b="0" u="none" baseline="0" dirty="0" smtClean="0"/>
              <a:t>While the project is still relatively new, and the direction somewhat changed from what was initially anticipated, it can only be considered to be a success in terms of:</a:t>
            </a:r>
          </a:p>
          <a:p>
            <a:pPr>
              <a:buFont typeface="Arial" pitchFamily="34" charset="0"/>
              <a:buNone/>
            </a:pPr>
            <a:endParaRPr lang="en-US" b="0" u="none" baseline="0" dirty="0" smtClean="0"/>
          </a:p>
          <a:p>
            <a:pPr marL="171450" indent="-171450">
              <a:buFont typeface="Arial" pitchFamily="34" charset="0"/>
              <a:buChar char="•"/>
            </a:pPr>
            <a:r>
              <a:rPr lang="en-US" b="0" u="none" baseline="0" dirty="0" smtClean="0"/>
              <a:t>value added for Chamber members (this program is available only to Chamber members), </a:t>
            </a:r>
          </a:p>
          <a:p>
            <a:pPr marL="171450" indent="-171450">
              <a:buFont typeface="Arial" pitchFamily="34" charset="0"/>
              <a:buChar char="•"/>
            </a:pPr>
            <a:r>
              <a:rPr lang="en-US" b="0" u="none" baseline="0" dirty="0" smtClean="0"/>
              <a:t>increased visibility of MPL’s resources with local businesses,  </a:t>
            </a:r>
          </a:p>
          <a:p>
            <a:pPr marL="171450" indent="-171450">
              <a:buFont typeface="Arial" pitchFamily="34" charset="0"/>
              <a:buChar char="•"/>
            </a:pPr>
            <a:r>
              <a:rPr lang="en-US" b="0" u="none" baseline="0" dirty="0" smtClean="0"/>
              <a:t>and highlights the valuable skill sets library staff bring to the table.  </a:t>
            </a:r>
          </a:p>
          <a:p>
            <a:pPr marL="171450" indent="-171450">
              <a:buFont typeface="Arial" pitchFamily="34" charset="0"/>
              <a:buChar char="•"/>
            </a:pPr>
            <a:r>
              <a:rPr lang="en-US" b="0" u="none" baseline="0" dirty="0" smtClean="0"/>
              <a:t>Finally, it is encouraging a depth to networking and interaction among participants not always possible at more social Chamber events.</a:t>
            </a:r>
          </a:p>
          <a:p>
            <a:pPr marL="171450" indent="-171450">
              <a:buFont typeface="Arial" pitchFamily="34" charset="0"/>
              <a:buChar char="•"/>
            </a:pPr>
            <a:endParaRPr lang="en-US" b="0" u="none" baseline="0" dirty="0" smtClean="0"/>
          </a:p>
          <a:p>
            <a:pPr marL="0" indent="0">
              <a:buFont typeface="Arial" pitchFamily="34" charset="0"/>
              <a:buNone/>
            </a:pPr>
            <a:r>
              <a:rPr lang="en-US" b="0" u="none" baseline="0" dirty="0" smtClean="0"/>
              <a:t>As a result, we wanted to bring this project forward to the broader library community to try and encourage similar </a:t>
            </a:r>
            <a:r>
              <a:rPr lang="en-US" b="0" u="none" baseline="0" dirty="0" err="1" smtClean="0"/>
              <a:t>endeavours</a:t>
            </a:r>
            <a:r>
              <a:rPr lang="en-US" b="0" u="none" baseline="0" dirty="0" smtClean="0"/>
              <a:t> in your libraries.</a:t>
            </a:r>
          </a:p>
          <a:p>
            <a:pPr marL="0" indent="0">
              <a:buFont typeface="Arial" pitchFamily="34" charset="0"/>
              <a:buNone/>
            </a:pPr>
            <a:endParaRPr lang="en-US" b="0" u="none" baseline="0" dirty="0" smtClean="0"/>
          </a:p>
        </p:txBody>
      </p:sp>
      <p:sp>
        <p:nvSpPr>
          <p:cNvPr id="4" name="Slide Number Placeholder 3"/>
          <p:cNvSpPr>
            <a:spLocks noGrp="1"/>
          </p:cNvSpPr>
          <p:nvPr>
            <p:ph type="sldNum" sz="quarter" idx="10"/>
          </p:nvPr>
        </p:nvSpPr>
        <p:spPr/>
        <p:txBody>
          <a:bodyPr/>
          <a:lstStyle/>
          <a:p>
            <a:fld id="{A6B6F6AE-492B-42A0-8EBF-9FD031CECF74}" type="slidenum">
              <a:rPr lang="en-US" smtClean="0"/>
              <a:pPr/>
              <a:t>3</a:t>
            </a:fld>
            <a:endParaRPr lang="en-US" dirty="0"/>
          </a:p>
        </p:txBody>
      </p:sp>
    </p:spTree>
    <p:extLst>
      <p:ext uri="{BB962C8B-B14F-4D97-AF65-F5344CB8AC3E}">
        <p14:creationId xmlns:p14="http://schemas.microsoft.com/office/powerpoint/2010/main" val="3954778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dirty="0" smtClean="0"/>
              <a:t>ANNE</a:t>
            </a:r>
          </a:p>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A6B6F6AE-492B-42A0-8EBF-9FD031CECF74}" type="slidenum">
              <a:rPr lang="en-US" smtClean="0"/>
              <a:pPr/>
              <a:t>30</a:t>
            </a:fld>
            <a:endParaRPr lang="en-US"/>
          </a:p>
        </p:txBody>
      </p:sp>
    </p:spTree>
    <p:extLst>
      <p:ext uri="{BB962C8B-B14F-4D97-AF65-F5344CB8AC3E}">
        <p14:creationId xmlns:p14="http://schemas.microsoft.com/office/powerpoint/2010/main" val="1949922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ANNE</a:t>
            </a:r>
          </a:p>
          <a:p>
            <a:endParaRPr lang="en-CA" dirty="0" smtClean="0"/>
          </a:p>
          <a:p>
            <a:r>
              <a:rPr lang="en-CA" dirty="0" smtClean="0"/>
              <a:t>Thank</a:t>
            </a:r>
            <a:r>
              <a:rPr lang="en-CA" baseline="0" dirty="0" smtClean="0"/>
              <a:t> you for your interest.</a:t>
            </a:r>
          </a:p>
          <a:p>
            <a:endParaRPr lang="en-CA" baseline="0" dirty="0" smtClean="0"/>
          </a:p>
          <a:p>
            <a:r>
              <a:rPr lang="en-CA" baseline="0" dirty="0" smtClean="0"/>
              <a:t>Is there any questions?</a:t>
            </a:r>
            <a:endParaRPr lang="en-CA" dirty="0" smtClean="0"/>
          </a:p>
        </p:txBody>
      </p:sp>
      <p:sp>
        <p:nvSpPr>
          <p:cNvPr id="4" name="Slide Number Placeholder 3"/>
          <p:cNvSpPr>
            <a:spLocks noGrp="1"/>
          </p:cNvSpPr>
          <p:nvPr>
            <p:ph type="sldNum" sz="quarter" idx="10"/>
          </p:nvPr>
        </p:nvSpPr>
        <p:spPr/>
        <p:txBody>
          <a:bodyPr/>
          <a:lstStyle/>
          <a:p>
            <a:fld id="{A6B6F6AE-492B-42A0-8EBF-9FD031CECF74}" type="slidenum">
              <a:rPr lang="en-US" smtClean="0"/>
              <a:pPr/>
              <a:t>31</a:t>
            </a:fld>
            <a:endParaRPr lang="en-US"/>
          </a:p>
        </p:txBody>
      </p:sp>
    </p:spTree>
    <p:extLst>
      <p:ext uri="{BB962C8B-B14F-4D97-AF65-F5344CB8AC3E}">
        <p14:creationId xmlns:p14="http://schemas.microsoft.com/office/powerpoint/2010/main" val="1837069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t>Leslie</a:t>
            </a:r>
          </a:p>
          <a:p>
            <a:pPr>
              <a:buFont typeface="Arial" pitchFamily="34" charset="0"/>
              <a:buNone/>
            </a:pPr>
            <a:endParaRPr lang="en-US" baseline="0" dirty="0" smtClean="0"/>
          </a:p>
          <a:p>
            <a:pPr>
              <a:buFont typeface="Arial" pitchFamily="34" charset="0"/>
              <a:buNone/>
            </a:pPr>
            <a:r>
              <a:rPr lang="en-US" baseline="0" dirty="0" smtClean="0"/>
              <a:t>It is a pretty straightforward agenda, and there will of course be time for questions, and all of us welcome any follow up queries. I will be saying a few words, along with Scott McCammon, President and CEO of the Milton Chamber of Commerce.  Much of the heavy lifting of the project work has been done by Anne O’Sullivan, Manager of Information Services and Programming at MPL, and I can tell you that the success of the project to date is in very large part due to her hard work.  As a result, she will provide most of the details about how the project works, and of course that will form most of our discussion here today.  </a:t>
            </a:r>
          </a:p>
          <a:p>
            <a:pPr>
              <a:buFont typeface="Arial" pitchFamily="34" charset="0"/>
              <a:buNone/>
            </a:pPr>
            <a:endParaRPr lang="en-US" baseline="0" dirty="0" smtClean="0"/>
          </a:p>
          <a:p>
            <a:pPr>
              <a:buFont typeface="Arial" pitchFamily="34" charset="0"/>
              <a:buNone/>
            </a:pPr>
            <a:r>
              <a:rPr lang="en-US" b="1" baseline="0" dirty="0" smtClean="0">
                <a:solidFill>
                  <a:srgbClr val="FF0000"/>
                </a:solidFill>
              </a:rPr>
              <a:t>Today we will chat with you about </a:t>
            </a:r>
            <a:r>
              <a:rPr lang="en-US" baseline="0" dirty="0" smtClean="0"/>
              <a:t>&lt;click through to animate the bullets&gt;</a:t>
            </a:r>
          </a:p>
          <a:p>
            <a:pPr>
              <a:buFont typeface="Arial" pitchFamily="34" charset="0"/>
              <a:buNone/>
            </a:pPr>
            <a:endParaRPr lang="en-US" baseline="0" dirty="0" smtClean="0"/>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A6B6F6AE-492B-42A0-8EBF-9FD031CECF74}" type="slidenum">
              <a:rPr lang="en-US" smtClean="0"/>
              <a:pPr/>
              <a:t>4</a:t>
            </a:fld>
            <a:endParaRPr lang="en-US"/>
          </a:p>
        </p:txBody>
      </p:sp>
    </p:spTree>
    <p:extLst>
      <p:ext uri="{BB962C8B-B14F-4D97-AF65-F5344CB8AC3E}">
        <p14:creationId xmlns:p14="http://schemas.microsoft.com/office/powerpoint/2010/main" val="52582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dirty="0" smtClean="0"/>
              <a:t>Leslie</a:t>
            </a:r>
          </a:p>
          <a:p>
            <a:pPr marL="171450" indent="-171450">
              <a:buFont typeface="Arial" pitchFamily="34" charset="0"/>
              <a:buChar char="•"/>
            </a:pPr>
            <a:endParaRPr lang="en-US" dirty="0" smtClean="0"/>
          </a:p>
          <a:p>
            <a:pPr marL="171450" indent="-171450">
              <a:buFont typeface="Arial" pitchFamily="34" charset="0"/>
              <a:buChar char="•"/>
            </a:pPr>
            <a:r>
              <a:rPr lang="en-US" dirty="0" smtClean="0"/>
              <a:t>I’d like to provide a bit of context</a:t>
            </a:r>
            <a:r>
              <a:rPr lang="en-US" baseline="0" dirty="0" smtClean="0"/>
              <a:t> for this project.  </a:t>
            </a:r>
          </a:p>
          <a:p>
            <a:pPr marL="171450" indent="-171450">
              <a:buFont typeface="Arial" pitchFamily="34" charset="0"/>
              <a:buChar char="•"/>
            </a:pPr>
            <a:r>
              <a:rPr lang="en-US" baseline="0" dirty="0" smtClean="0"/>
              <a:t>One of Milton Public Library’s key strategic goals is to “Connect the community and encourage collaboration”.  </a:t>
            </a:r>
          </a:p>
          <a:p>
            <a:pPr marL="171450" indent="-171450">
              <a:buFont typeface="Arial" pitchFamily="34" charset="0"/>
              <a:buChar char="•"/>
            </a:pPr>
            <a:r>
              <a:rPr lang="en-US" baseline="0" dirty="0" smtClean="0"/>
              <a:t>Enhancing community awareness of MPL, encouraging capacity building, and strengthening alignment with partners is key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We all know that we need to get outside the organization, and provide value back to those with whom we partner.  </a:t>
            </a:r>
          </a:p>
          <a:p>
            <a:pPr marL="171450" indent="-171450">
              <a:buFont typeface="Arial" pitchFamily="34" charset="0"/>
              <a:buChar char="•"/>
            </a:pPr>
            <a:r>
              <a:rPr lang="en-US" baseline="0" dirty="0" smtClean="0"/>
              <a:t>Since MPL has been working closely with the Milton Chamber of Commerce for many years on a number of different projects, it was exciting to think about connecting on a more library specific approach, that added value back to fellow Chamber members.  Scott will be talking more about this project from the Chamber’s perspective.</a:t>
            </a:r>
          </a:p>
          <a:p>
            <a:pPr>
              <a:buFont typeface="Arial" pitchFamily="34" charset="0"/>
              <a:buNone/>
            </a:pPr>
            <a:endParaRPr lang="en-US" dirty="0" smtClean="0"/>
          </a:p>
          <a:p>
            <a:pPr>
              <a:buFont typeface="Arial" pitchFamily="34" charset="0"/>
              <a:buNone/>
            </a:pPr>
            <a:r>
              <a:rPr lang="en-US" dirty="0" smtClean="0"/>
              <a:t>Source:</a:t>
            </a:r>
          </a:p>
          <a:p>
            <a:pPr>
              <a:buFont typeface="Arial" pitchFamily="34" charset="0"/>
              <a:buNone/>
            </a:pPr>
            <a:r>
              <a:rPr lang="en-US" dirty="0" smtClean="0"/>
              <a:t>https://americanlibrariesmagazine.org/2012/06/13/community-reference-making-libraries-indispensable-in-a-new-way/</a:t>
            </a:r>
          </a:p>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A6B6F6AE-492B-42A0-8EBF-9FD031CECF74}" type="slidenum">
              <a:rPr lang="en-US" smtClean="0"/>
              <a:pPr/>
              <a:t>5</a:t>
            </a:fld>
            <a:endParaRPr lang="en-US"/>
          </a:p>
        </p:txBody>
      </p:sp>
    </p:spTree>
    <p:extLst>
      <p:ext uri="{BB962C8B-B14F-4D97-AF65-F5344CB8AC3E}">
        <p14:creationId xmlns:p14="http://schemas.microsoft.com/office/powerpoint/2010/main" val="1535084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buFont typeface="Arial" pitchFamily="34" charset="0"/>
              <a:buNone/>
            </a:pPr>
            <a:r>
              <a:rPr lang="en-US" b="1" u="none" dirty="0" smtClean="0"/>
              <a:t>Leslie</a:t>
            </a:r>
          </a:p>
          <a:p>
            <a:pPr>
              <a:buFont typeface="Arial" pitchFamily="34" charset="0"/>
              <a:buNone/>
            </a:pPr>
            <a:endParaRPr lang="en-US" b="1" u="sng"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u="none" dirty="0" smtClean="0"/>
              <a:t>Everyone</a:t>
            </a:r>
            <a:r>
              <a:rPr lang="en-US" b="0" u="none" baseline="0" dirty="0" smtClean="0"/>
              <a:t> here knows that p</a:t>
            </a:r>
            <a:r>
              <a:rPr lang="en-US" b="0" u="none" dirty="0" smtClean="0"/>
              <a:t>artnerships</a:t>
            </a:r>
            <a:r>
              <a:rPr lang="en-US" b="0" u="none" baseline="0" dirty="0" smtClean="0"/>
              <a:t> are a very powerful (and essential) way for the public library to cement our role as a community hub. </a:t>
            </a:r>
            <a:r>
              <a:rPr lang="en-CA" sz="1200" kern="1200" dirty="0" smtClean="0">
                <a:solidFill>
                  <a:schemeClr val="tx1"/>
                </a:solidFill>
                <a:effectLst/>
                <a:latin typeface="+mn-lt"/>
                <a:ea typeface="+mn-ea"/>
                <a:cs typeface="+mn-cs"/>
              </a:rPr>
              <a:t>MPL’s value as a community hub is evident through embedded relationships in Milton, across </a:t>
            </a:r>
            <a:r>
              <a:rPr lang="en-CA" sz="1200" kern="1200" dirty="0" err="1" smtClean="0">
                <a:solidFill>
                  <a:schemeClr val="tx1"/>
                </a:solidFill>
                <a:effectLst/>
                <a:latin typeface="+mn-lt"/>
                <a:ea typeface="+mn-ea"/>
                <a:cs typeface="+mn-cs"/>
              </a:rPr>
              <a:t>Halton</a:t>
            </a:r>
            <a:r>
              <a:rPr lang="en-CA" sz="1200" kern="1200" dirty="0" smtClean="0">
                <a:solidFill>
                  <a:schemeClr val="tx1"/>
                </a:solidFill>
                <a:effectLst/>
                <a:latin typeface="+mn-lt"/>
                <a:ea typeface="+mn-ea"/>
                <a:cs typeface="+mn-cs"/>
              </a:rPr>
              <a:t>, and beyond.  MPL is a better library system as a result of partnerships,</a:t>
            </a:r>
            <a:r>
              <a:rPr lang="en-CA" sz="1200" kern="1200" baseline="0" dirty="0" smtClean="0">
                <a:solidFill>
                  <a:schemeClr val="tx1"/>
                </a:solidFill>
                <a:effectLst/>
                <a:latin typeface="+mn-lt"/>
                <a:ea typeface="+mn-ea"/>
                <a:cs typeface="+mn-cs"/>
              </a:rPr>
              <a:t> since with them</a:t>
            </a:r>
            <a:r>
              <a:rPr lang="en-CA" sz="1200" kern="1200" dirty="0" smtClean="0">
                <a:solidFill>
                  <a:schemeClr val="tx1"/>
                </a:solidFill>
                <a:effectLst/>
                <a:latin typeface="+mn-lt"/>
                <a:ea typeface="+mn-ea"/>
                <a:cs typeface="+mn-cs"/>
              </a:rPr>
              <a:t> MPL is able to more effectively serve</a:t>
            </a:r>
            <a:r>
              <a:rPr lang="en-CA" sz="1200" kern="1200" baseline="0" dirty="0" smtClean="0">
                <a:solidFill>
                  <a:schemeClr val="tx1"/>
                </a:solidFill>
                <a:effectLst/>
                <a:latin typeface="+mn-lt"/>
                <a:ea typeface="+mn-ea"/>
                <a:cs typeface="+mn-cs"/>
              </a:rPr>
              <a:t> Milton’s </a:t>
            </a:r>
            <a:r>
              <a:rPr lang="en-CA" sz="1200" kern="1200" dirty="0" smtClean="0">
                <a:solidFill>
                  <a:schemeClr val="tx1"/>
                </a:solidFill>
                <a:effectLst/>
                <a:latin typeface="+mn-lt"/>
                <a:ea typeface="+mn-ea"/>
                <a:cs typeface="+mn-cs"/>
              </a:rPr>
              <a:t>diverse and ever-growing</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community and broaden both the reach and impact of available services and resources.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CA" sz="1200" b="0" u="none" kern="1200" baseline="0" dirty="0" smtClean="0">
              <a:solidFill>
                <a:schemeClr val="tx1"/>
              </a:solidFill>
              <a:effectLst/>
              <a:latin typeface="+mn-lt"/>
              <a:ea typeface="+mn-ea"/>
              <a:cs typeface="+mn-cs"/>
            </a:endParaRPr>
          </a:p>
          <a:p>
            <a:pPr>
              <a:buFont typeface="Arial" pitchFamily="34" charset="0"/>
              <a:buNone/>
            </a:pPr>
            <a:r>
              <a:rPr lang="en-US" b="0" u="none" baseline="0" dirty="0" smtClean="0"/>
              <a:t>The partnerships outlined on this page will only grow, especially since MPL has recently filled a newly created FT Community Led Librarian position to further deepen our community connections.  Throughout the engagement with partners, it has always been important to lean on the strengths of the partners, and return that strength and capacity where it makes sense to do so</a:t>
            </a:r>
          </a:p>
          <a:p>
            <a:pPr>
              <a:buFont typeface="Arial" pitchFamily="34" charset="0"/>
              <a:buNone/>
            </a:pPr>
            <a:endParaRPr lang="en-US" b="0" u="none" baseline="0" dirty="0" smtClean="0"/>
          </a:p>
          <a:p>
            <a:pPr>
              <a:buFont typeface="Arial" pitchFamily="34" charset="0"/>
              <a:buNone/>
            </a:pPr>
            <a:r>
              <a:rPr lang="en-US" b="0" u="none" baseline="0" dirty="0" smtClean="0"/>
              <a:t>Currently, MPL partnerships provide: </a:t>
            </a:r>
          </a:p>
          <a:p>
            <a:pPr>
              <a:buFont typeface="Arial" pitchFamily="34" charset="0"/>
              <a:buNone/>
            </a:pPr>
            <a:endParaRPr lang="en-US" b="0" u="none" baseline="0" dirty="0" smtClean="0"/>
          </a:p>
          <a:p>
            <a:pPr marL="628650" lvl="1" indent="-171450">
              <a:buFontTx/>
              <a:buChar char="-"/>
            </a:pPr>
            <a:r>
              <a:rPr lang="en-US" b="0" u="none" baseline="0" dirty="0" smtClean="0"/>
              <a:t>A variety of newcomer and settlement services to our patrons </a:t>
            </a:r>
          </a:p>
          <a:p>
            <a:pPr marL="628650" lvl="1" indent="-171450">
              <a:buFontTx/>
              <a:buChar char="-"/>
            </a:pPr>
            <a:r>
              <a:rPr lang="en-US" b="0" u="none" baseline="0" dirty="0" smtClean="0"/>
              <a:t>trained Parent-Child Mother Goose facilitators to offer additional early development programs at the Library</a:t>
            </a:r>
          </a:p>
          <a:p>
            <a:pPr marL="628650" lvl="1" indent="-171450">
              <a:buFontTx/>
              <a:buChar char="-"/>
            </a:pPr>
            <a:r>
              <a:rPr lang="en-US" b="0" u="none" baseline="0" dirty="0" smtClean="0"/>
              <a:t>job skills training</a:t>
            </a:r>
          </a:p>
          <a:p>
            <a:pPr marL="628650" lvl="1" indent="-171450">
              <a:buFontTx/>
              <a:buChar char="-"/>
            </a:pPr>
            <a:r>
              <a:rPr lang="en-US" b="0" u="none" baseline="0" dirty="0" smtClean="0"/>
              <a:t>Community Development </a:t>
            </a:r>
            <a:r>
              <a:rPr lang="en-US" b="0" u="none" baseline="0" dirty="0" err="1" smtClean="0"/>
              <a:t>Halton</a:t>
            </a:r>
            <a:r>
              <a:rPr lang="en-US" b="0" u="none" baseline="0" dirty="0" smtClean="0"/>
              <a:t>….</a:t>
            </a:r>
          </a:p>
          <a:p>
            <a:pPr marL="628650" lvl="1" indent="-171450">
              <a:buFontTx/>
              <a:buChar char="-"/>
            </a:pPr>
            <a:r>
              <a:rPr lang="en-US" b="0" u="none" baseline="0" dirty="0" smtClean="0"/>
              <a:t>A lecture series now in its ninth year as part of the community effort to bring a university campus to Milton (with the Town and Laurier)</a:t>
            </a:r>
          </a:p>
          <a:p>
            <a:pPr marL="628650" lvl="1" indent="-171450">
              <a:buFontTx/>
              <a:buChar char="-"/>
            </a:pPr>
            <a:r>
              <a:rPr lang="en-US" b="0" u="none" baseline="0" dirty="0" smtClean="0"/>
              <a:t>Too many connections with the Town of Milton that can be listed here, but include program planning, transit Read and Ride program, closely aligned financial management directions, and critically important approaches to large scale capital building projects</a:t>
            </a:r>
          </a:p>
          <a:p>
            <a:pPr marL="628650" lvl="1" indent="-171450">
              <a:buFontTx/>
              <a:buChar char="-"/>
            </a:pPr>
            <a:r>
              <a:rPr lang="en-US" b="0" u="none" baseline="0" dirty="0" err="1" smtClean="0"/>
              <a:t>Halton</a:t>
            </a:r>
            <a:r>
              <a:rPr lang="en-US" b="0" u="none" baseline="0" dirty="0" smtClean="0"/>
              <a:t> Community Database</a:t>
            </a:r>
          </a:p>
          <a:p>
            <a:pPr marL="628650" lvl="1" indent="-171450">
              <a:buFontTx/>
              <a:buChar char="-"/>
            </a:pPr>
            <a:r>
              <a:rPr lang="en-US" b="0" u="none" baseline="0" dirty="0" err="1" smtClean="0"/>
              <a:t>Halton</a:t>
            </a:r>
            <a:r>
              <a:rPr lang="en-US" b="0" u="none" baseline="0" dirty="0" smtClean="0"/>
              <a:t> Region</a:t>
            </a:r>
          </a:p>
          <a:p>
            <a:pPr marL="171450" indent="-171450">
              <a:buFontTx/>
              <a:buChar char="-"/>
            </a:pPr>
            <a:endParaRPr lang="en-US" b="0" u="none" baseline="0" dirty="0" smtClean="0"/>
          </a:p>
          <a:p>
            <a:pPr marL="0" indent="0">
              <a:buFontTx/>
              <a:buNone/>
            </a:pPr>
            <a:r>
              <a:rPr lang="en-US" b="0" u="none" baseline="0" dirty="0" smtClean="0"/>
              <a:t>Of course,.</a:t>
            </a:r>
            <a:r>
              <a:rPr lang="en-US" b="1" u="none" baseline="0" dirty="0" smtClean="0"/>
              <a:t> we also partner closely with the Milton Chamber of Commerce</a:t>
            </a:r>
            <a:r>
              <a:rPr lang="en-US" b="0" u="none" baseline="0" dirty="0" smtClean="0"/>
              <a:t> . . NEXT SLIDE</a:t>
            </a:r>
            <a:endParaRPr lang="en-CA" dirty="0"/>
          </a:p>
        </p:txBody>
      </p:sp>
      <p:sp>
        <p:nvSpPr>
          <p:cNvPr id="4" name="Slide Number Placeholder 3"/>
          <p:cNvSpPr>
            <a:spLocks noGrp="1"/>
          </p:cNvSpPr>
          <p:nvPr>
            <p:ph type="sldNum" sz="quarter" idx="10"/>
          </p:nvPr>
        </p:nvSpPr>
        <p:spPr/>
        <p:txBody>
          <a:bodyPr/>
          <a:lstStyle/>
          <a:p>
            <a:fld id="{A6B6F6AE-492B-42A0-8EBF-9FD031CECF74}" type="slidenum">
              <a:rPr lang="en-US" smtClean="0"/>
              <a:pPr/>
              <a:t>6</a:t>
            </a:fld>
            <a:endParaRPr lang="en-US"/>
          </a:p>
        </p:txBody>
      </p:sp>
    </p:spTree>
    <p:extLst>
      <p:ext uri="{BB962C8B-B14F-4D97-AF65-F5344CB8AC3E}">
        <p14:creationId xmlns:p14="http://schemas.microsoft.com/office/powerpoint/2010/main" val="2390396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US" b="1" baseline="0" dirty="0" smtClean="0"/>
              <a:t>Leslie</a:t>
            </a:r>
          </a:p>
          <a:p>
            <a:pPr>
              <a:buFont typeface="Arial" pitchFamily="34" charset="0"/>
              <a:buNone/>
            </a:pPr>
            <a:endParaRPr lang="en-US" b="1" baseline="0" dirty="0" smtClean="0"/>
          </a:p>
          <a:p>
            <a:pPr>
              <a:buFont typeface="Arial" pitchFamily="34" charset="0"/>
              <a:buNone/>
            </a:pPr>
            <a:r>
              <a:rPr lang="en-US" b="0" baseline="0" dirty="0" smtClean="0"/>
              <a:t>When I started working at MPL in 1990, there was already a longstanding tradition of working closely with the Chamber, and the relationship is one that continues to be fostered.  MPL CEOs have assisted on the last two Chamber CEO searches (in the very early 1990’s, and again in 2015-16), and have also served as Board and committee members.  Participation in key Chamber events by the CEO common, including working groups up to and including Chairing the Chamber’s Showcase event (when last held, this locally focussed trade show covered the floor of a twin pad arena).</a:t>
            </a:r>
          </a:p>
          <a:p>
            <a:pPr>
              <a:buFont typeface="Arial" pitchFamily="34" charset="0"/>
              <a:buNone/>
            </a:pPr>
            <a:endParaRPr lang="en-US" b="0" baseline="0" dirty="0" smtClean="0"/>
          </a:p>
          <a:p>
            <a:pPr>
              <a:buFont typeface="Arial" pitchFamily="34" charset="0"/>
              <a:buNone/>
            </a:pPr>
            <a:r>
              <a:rPr lang="en-US" b="0" baseline="0" dirty="0" smtClean="0"/>
              <a:t>A number of library staff, not just the CEO participate, too.  In Chamber breakfast and lunch speaker events, business after hours, the Gala, the Golf Tournament, the Incredible Race, Biz to Biz mini-tradeshows and more have all served informally and formally as effective ways to engage one on one with other Chamber members: but we wanted to do more.</a:t>
            </a:r>
          </a:p>
          <a:p>
            <a:pPr>
              <a:buFont typeface="Arial" pitchFamily="34" charset="0"/>
              <a:buNone/>
            </a:pPr>
            <a:endParaRPr lang="en-US" b="0" baseline="0" dirty="0" smtClean="0"/>
          </a:p>
          <a:p>
            <a:pPr>
              <a:buFont typeface="Arial" pitchFamily="34" charset="0"/>
              <a:buNone/>
            </a:pPr>
            <a:r>
              <a:rPr lang="en-US" b="0" baseline="0" dirty="0" smtClean="0"/>
              <a:t>Connecting with the local business community is a key goal for many public libraries, and being engaged with Chamber events is a good approach.  But finding something that provided value back to Chamber members, and doing so while highlighting not only the depth and breadth of collection materials, but also the excellence of staff’s skills and ability has been a win </a:t>
            </a:r>
            <a:r>
              <a:rPr lang="en-US" b="0" baseline="0" dirty="0" err="1" smtClean="0"/>
              <a:t>win</a:t>
            </a:r>
            <a:r>
              <a:rPr lang="en-US" b="0" baseline="0" dirty="0" smtClean="0"/>
              <a:t> on every level.  The response vis-à-vis the library has been what we wanted, and you will hear more from Scott about what his thoughts are</a:t>
            </a:r>
          </a:p>
        </p:txBody>
      </p:sp>
      <p:sp>
        <p:nvSpPr>
          <p:cNvPr id="4" name="Slide Number Placeholder 3"/>
          <p:cNvSpPr>
            <a:spLocks noGrp="1"/>
          </p:cNvSpPr>
          <p:nvPr>
            <p:ph type="sldNum" sz="quarter" idx="10"/>
          </p:nvPr>
        </p:nvSpPr>
        <p:spPr/>
        <p:txBody>
          <a:bodyPr/>
          <a:lstStyle/>
          <a:p>
            <a:fld id="{A6B6F6AE-492B-42A0-8EBF-9FD031CECF74}" type="slidenum">
              <a:rPr lang="en-US" smtClean="0"/>
              <a:pPr/>
              <a:t>7</a:t>
            </a:fld>
            <a:endParaRPr lang="en-US" dirty="0"/>
          </a:p>
        </p:txBody>
      </p:sp>
    </p:spTree>
    <p:extLst>
      <p:ext uri="{BB962C8B-B14F-4D97-AF65-F5344CB8AC3E}">
        <p14:creationId xmlns:p14="http://schemas.microsoft.com/office/powerpoint/2010/main" val="3037603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Scott</a:t>
            </a:r>
          </a:p>
          <a:p>
            <a:endParaRPr lang="en-CA" dirty="0" smtClean="0"/>
          </a:p>
          <a:p>
            <a:r>
              <a:rPr lang="en-US" sz="1200" kern="1200" dirty="0" smtClean="0">
                <a:solidFill>
                  <a:schemeClr val="tx1"/>
                </a:solidFill>
                <a:effectLst/>
                <a:latin typeface="+mn-lt"/>
                <a:ea typeface="+mn-ea"/>
                <a:cs typeface="+mn-cs"/>
              </a:rPr>
              <a:t>Chambers do a lot of work every day to help improve our communities. Some of that is more behind the scenes with advocacy and government relations. Some of it means networking, connecting businesspeople and providing value through benefits programs and various initiatives.</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Leslie has mentioned some of the events we do, such as the Business After Hours networking sessions, our Community Awards Gala, and golf tournament. We also have a Sports Celebrity Dinner &amp; Auction in support of our High School Scholarship program, a Supply Chain Summit, a Young Professionals group, and events featuring local, provincial and federal politicians.</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try to have a variety of services to fill whatever niches or interest areas the members have.</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And….that is a foreshadowing to the rest of our presentation this morning!</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B6F6AE-492B-42A0-8EBF-9FD031CECF74}" type="slidenum">
              <a:rPr lang="en-US" smtClean="0"/>
              <a:pPr/>
              <a:t>8</a:t>
            </a:fld>
            <a:endParaRPr lang="en-US" dirty="0"/>
          </a:p>
        </p:txBody>
      </p:sp>
    </p:spTree>
    <p:extLst>
      <p:ext uri="{BB962C8B-B14F-4D97-AF65-F5344CB8AC3E}">
        <p14:creationId xmlns:p14="http://schemas.microsoft.com/office/powerpoint/2010/main" val="1158546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t>Scott</a:t>
            </a:r>
          </a:p>
          <a:p>
            <a:pPr>
              <a:buFont typeface="Arial" pitchFamily="34" charset="0"/>
              <a:buNone/>
            </a:pPr>
            <a:endParaRPr lang="en-US" b="1"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One of the biggest issues facing Milton companies is employee recruitment and retention. </a:t>
            </a:r>
            <a:endParaRPr lang="en-US" b="1" baseline="0" dirty="0" smtClean="0"/>
          </a:p>
          <a:p>
            <a:pPr>
              <a:buFont typeface="Arial" pitchFamily="34" charset="0"/>
              <a:buNone/>
            </a:pPr>
            <a:endParaRPr lang="en-US" b="1" baseline="0" dirty="0" smtClean="0"/>
          </a:p>
          <a:p>
            <a:r>
              <a:rPr lang="en-US" sz="1200" kern="1200" dirty="0" smtClean="0">
                <a:solidFill>
                  <a:schemeClr val="tx1"/>
                </a:solidFill>
                <a:effectLst/>
                <a:latin typeface="+mn-lt"/>
                <a:ea typeface="+mn-ea"/>
                <a:cs typeface="+mn-cs"/>
              </a:rPr>
              <a:t>Not just the </a:t>
            </a:r>
            <a:r>
              <a:rPr lang="en-US" sz="1200" b="1" i="1" kern="1200" dirty="0" smtClean="0">
                <a:solidFill>
                  <a:schemeClr val="tx1"/>
                </a:solidFill>
                <a:effectLst/>
                <a:latin typeface="+mn-lt"/>
                <a:ea typeface="+mn-ea"/>
                <a:cs typeface="+mn-cs"/>
              </a:rPr>
              <a:t>actual </a:t>
            </a:r>
            <a:r>
              <a:rPr lang="en-US" sz="1200" kern="1200" dirty="0" smtClean="0">
                <a:solidFill>
                  <a:schemeClr val="tx1"/>
                </a:solidFill>
                <a:effectLst/>
                <a:latin typeface="+mn-lt"/>
                <a:ea typeface="+mn-ea"/>
                <a:cs typeface="+mn-cs"/>
              </a:rPr>
              <a:t>recruitment and retention, but also the theories, strategies and best practices in human resources. Even HR professionals have told us they need help.</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past year, the Chamber wanted a way to engage Milton’s larger employers who have certain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laws and requirements in common….so we created an HR Roundtable to foster this engagement and to allow some peer-to-peer intelligence and problem solving. </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we discovered is HR professionals often feel isolated because they don’t necessarily have the funds to hire a consultant and they often cannot talk about issues with their internal teams….</a:t>
            </a:r>
            <a:r>
              <a:rPr lang="en-US" sz="1200" b="1" i="1" kern="1200" dirty="0" smtClean="0">
                <a:solidFill>
                  <a:schemeClr val="tx1"/>
                </a:solidFill>
                <a:effectLst/>
                <a:latin typeface="+mn-lt"/>
                <a:ea typeface="+mn-ea"/>
                <a:cs typeface="+mn-cs"/>
              </a:rPr>
              <a:t>because sometimes they are the problem! </a:t>
            </a:r>
            <a:r>
              <a:rPr lang="en-US" sz="1200" b="1" i="1" kern="1200" dirty="0" smtClean="0">
                <a:solidFill>
                  <a:schemeClr val="tx1"/>
                </a:solidFill>
                <a:effectLst/>
                <a:latin typeface="+mn-lt"/>
                <a:ea typeface="+mn-ea"/>
                <a:cs typeface="+mn-cs"/>
                <a:sym typeface="Wingdings" panose="05000000000000000000" pitchFamily="2" charset="2"/>
              </a:rPr>
              <a:t></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Roundtable has been a great success. WE have Milton’s top employers involved….including companies such as </a:t>
            </a:r>
            <a:r>
              <a:rPr lang="en-US" sz="1200" kern="1200" dirty="0" err="1" smtClean="0">
                <a:solidFill>
                  <a:schemeClr val="tx1"/>
                </a:solidFill>
                <a:effectLst/>
                <a:latin typeface="+mn-lt"/>
                <a:ea typeface="+mn-ea"/>
                <a:cs typeface="+mn-cs"/>
              </a:rPr>
              <a:t>Chudleigh’s</a:t>
            </a:r>
            <a:r>
              <a:rPr lang="en-US" sz="1200" kern="1200" dirty="0" smtClean="0">
                <a:solidFill>
                  <a:schemeClr val="tx1"/>
                </a:solidFill>
                <a:effectLst/>
                <a:latin typeface="+mn-lt"/>
                <a:ea typeface="+mn-ea"/>
                <a:cs typeface="+mn-cs"/>
              </a:rPr>
              <a:t>, Amazon and Lowe’s Distribution Centre.</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we felt there was a gap.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B6F6AE-492B-42A0-8EBF-9FD031CECF74}" type="slidenum">
              <a:rPr lang="en-US" smtClean="0"/>
              <a:pPr/>
              <a:t>9</a:t>
            </a:fld>
            <a:endParaRPr lang="en-US" dirty="0"/>
          </a:p>
        </p:txBody>
      </p:sp>
    </p:spTree>
    <p:extLst>
      <p:ext uri="{BB962C8B-B14F-4D97-AF65-F5344CB8AC3E}">
        <p14:creationId xmlns:p14="http://schemas.microsoft.com/office/powerpoint/2010/main" val="729317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5326B8E-ED6C-6E43-A08D-5D9F6B2105DD}" type="slidenum">
              <a:rPr lang="en-US" smtClean="0"/>
              <a:pPr/>
              <a:t>‹#›</a:t>
            </a:fld>
            <a:endParaRPr lang="en-US"/>
          </a:p>
        </p:txBody>
      </p:sp>
    </p:spTree>
    <p:extLst>
      <p:ext uri="{BB962C8B-B14F-4D97-AF65-F5344CB8AC3E}">
        <p14:creationId xmlns:p14="http://schemas.microsoft.com/office/powerpoint/2010/main" val="2325798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A13DE3-55D2-DD4D-A16D-71D47F257202}" type="datetimeFigureOut">
              <a:rPr lang="en-US" smtClean="0"/>
              <a:pPr/>
              <a:t>1/29/2018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5326B8E-ED6C-6E43-A08D-5D9F6B2105DD}" type="slidenum">
              <a:rPr lang="en-US" smtClean="0"/>
              <a:pPr/>
              <a:t>‹#›</a:t>
            </a:fld>
            <a:endParaRPr lang="en-US"/>
          </a:p>
        </p:txBody>
      </p:sp>
    </p:spTree>
    <p:extLst>
      <p:ext uri="{BB962C8B-B14F-4D97-AF65-F5344CB8AC3E}">
        <p14:creationId xmlns:p14="http://schemas.microsoft.com/office/powerpoint/2010/main" val="1507292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A13DE3-55D2-DD4D-A16D-71D47F257202}" type="datetimeFigureOut">
              <a:rPr lang="en-US" smtClean="0"/>
              <a:pPr/>
              <a:t>1/29/2018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5326B8E-ED6C-6E43-A08D-5D9F6B2105DD}" type="slidenum">
              <a:rPr lang="en-US" smtClean="0"/>
              <a:pPr/>
              <a:t>‹#›</a:t>
            </a:fld>
            <a:endParaRPr lang="en-US"/>
          </a:p>
        </p:txBody>
      </p:sp>
    </p:spTree>
    <p:extLst>
      <p:ext uri="{BB962C8B-B14F-4D97-AF65-F5344CB8AC3E}">
        <p14:creationId xmlns:p14="http://schemas.microsoft.com/office/powerpoint/2010/main" val="1982783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5326B8E-ED6C-6E43-A08D-5D9F6B2105DD}" type="slidenum">
              <a:rPr lang="en-US" smtClean="0"/>
              <a:pPr/>
              <a:t>‹#›</a:t>
            </a:fld>
            <a:endParaRPr lang="en-US"/>
          </a:p>
        </p:txBody>
      </p:sp>
      <p:sp>
        <p:nvSpPr>
          <p:cNvPr id="3" name="Title Placeholder 1"/>
          <p:cNvSpPr>
            <a:spLocks noGrp="1"/>
          </p:cNvSpPr>
          <p:nvPr>
            <p:ph type="title"/>
          </p:nvPr>
        </p:nvSpPr>
        <p:spPr>
          <a:xfrm>
            <a:off x="4308695" y="4709751"/>
            <a:ext cx="4022557" cy="157369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2325798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5326B8E-ED6C-6E43-A08D-5D9F6B2105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540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5326B8E-ED6C-6E43-A08D-5D9F6B2105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526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5326B8E-ED6C-6E43-A08D-5D9F6B2105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895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5326B8E-ED6C-6E43-A08D-5D9F6B2105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944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55326B8E-ED6C-6E43-A08D-5D9F6B2105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850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55326B8E-ED6C-6E43-A08D-5D9F6B2105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184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55326B8E-ED6C-6E43-A08D-5D9F6B2105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65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A13DE3-55D2-DD4D-A16D-71D47F257202}" type="datetimeFigureOut">
              <a:rPr lang="en-US" smtClean="0"/>
              <a:pPr/>
              <a:t>1/29/2018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5326B8E-ED6C-6E43-A08D-5D9F6B2105DD}" type="slidenum">
              <a:rPr lang="en-US" smtClean="0"/>
              <a:pPr/>
              <a:t>‹#›</a:t>
            </a:fld>
            <a:endParaRPr lang="en-US"/>
          </a:p>
        </p:txBody>
      </p:sp>
    </p:spTree>
    <p:extLst>
      <p:ext uri="{BB962C8B-B14F-4D97-AF65-F5344CB8AC3E}">
        <p14:creationId xmlns:p14="http://schemas.microsoft.com/office/powerpoint/2010/main" val="2819685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5326B8E-ED6C-6E43-A08D-5D9F6B2105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283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5326B8E-ED6C-6E43-A08D-5D9F6B2105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133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5326B8E-ED6C-6E43-A08D-5D9F6B2105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234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5326B8E-ED6C-6E43-A08D-5D9F6B2105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460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5326B8E-ED6C-6E43-A08D-5D9F6B2105DD}" type="slidenum">
              <a:rPr lang="en-US" smtClean="0">
                <a:solidFill>
                  <a:prstClr val="black">
                    <a:tint val="75000"/>
                  </a:prstClr>
                </a:solidFill>
              </a:rPr>
              <a:pPr/>
              <a:t>‹#›</a:t>
            </a:fld>
            <a:endParaRPr lang="en-US">
              <a:solidFill>
                <a:prstClr val="black">
                  <a:tint val="75000"/>
                </a:prstClr>
              </a:solidFill>
            </a:endParaRPr>
          </a:p>
        </p:txBody>
      </p:sp>
      <p:sp>
        <p:nvSpPr>
          <p:cNvPr id="3" name="Title Placeholder 1"/>
          <p:cNvSpPr>
            <a:spLocks noGrp="1"/>
          </p:cNvSpPr>
          <p:nvPr>
            <p:ph type="title"/>
          </p:nvPr>
        </p:nvSpPr>
        <p:spPr>
          <a:xfrm>
            <a:off x="4308695" y="4709751"/>
            <a:ext cx="4022557" cy="157369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3644039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A13DE3-55D2-DD4D-A16D-71D47F257202}" type="datetimeFigureOut">
              <a:rPr lang="en-US" smtClean="0"/>
              <a:pPr/>
              <a:t>1/29/2018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5326B8E-ED6C-6E43-A08D-5D9F6B2105DD}" type="slidenum">
              <a:rPr lang="en-US" smtClean="0"/>
              <a:pPr/>
              <a:t>‹#›</a:t>
            </a:fld>
            <a:endParaRPr lang="en-US"/>
          </a:p>
        </p:txBody>
      </p:sp>
    </p:spTree>
    <p:extLst>
      <p:ext uri="{BB962C8B-B14F-4D97-AF65-F5344CB8AC3E}">
        <p14:creationId xmlns:p14="http://schemas.microsoft.com/office/powerpoint/2010/main" val="3678315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9A13DE3-55D2-DD4D-A16D-71D47F257202}" type="datetimeFigureOut">
              <a:rPr lang="en-US" smtClean="0"/>
              <a:pPr/>
              <a:t>1/29/2018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5326B8E-ED6C-6E43-A08D-5D9F6B2105DD}" type="slidenum">
              <a:rPr lang="en-US" smtClean="0"/>
              <a:pPr/>
              <a:t>‹#›</a:t>
            </a:fld>
            <a:endParaRPr lang="en-US"/>
          </a:p>
        </p:txBody>
      </p:sp>
    </p:spTree>
    <p:extLst>
      <p:ext uri="{BB962C8B-B14F-4D97-AF65-F5344CB8AC3E}">
        <p14:creationId xmlns:p14="http://schemas.microsoft.com/office/powerpoint/2010/main" val="193771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9A13DE3-55D2-DD4D-A16D-71D47F257202}" type="datetimeFigureOut">
              <a:rPr lang="en-US" smtClean="0"/>
              <a:pPr/>
              <a:t>1/29/2018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5326B8E-ED6C-6E43-A08D-5D9F6B2105DD}" type="slidenum">
              <a:rPr lang="en-US" smtClean="0"/>
              <a:pPr/>
              <a:t>‹#›</a:t>
            </a:fld>
            <a:endParaRPr lang="en-US"/>
          </a:p>
        </p:txBody>
      </p:sp>
    </p:spTree>
    <p:extLst>
      <p:ext uri="{BB962C8B-B14F-4D97-AF65-F5344CB8AC3E}">
        <p14:creationId xmlns:p14="http://schemas.microsoft.com/office/powerpoint/2010/main" val="427975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9A13DE3-55D2-DD4D-A16D-71D47F257202}" type="datetimeFigureOut">
              <a:rPr lang="en-US" smtClean="0"/>
              <a:pPr/>
              <a:t>1/29/2018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5326B8E-ED6C-6E43-A08D-5D9F6B2105DD}" type="slidenum">
              <a:rPr lang="en-US" smtClean="0"/>
              <a:pPr/>
              <a:t>‹#›</a:t>
            </a:fld>
            <a:endParaRPr lang="en-US"/>
          </a:p>
        </p:txBody>
      </p:sp>
    </p:spTree>
    <p:extLst>
      <p:ext uri="{BB962C8B-B14F-4D97-AF65-F5344CB8AC3E}">
        <p14:creationId xmlns:p14="http://schemas.microsoft.com/office/powerpoint/2010/main" val="702409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9A13DE3-55D2-DD4D-A16D-71D47F257202}" type="datetimeFigureOut">
              <a:rPr lang="en-US" smtClean="0"/>
              <a:pPr/>
              <a:t>1/29/2018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5326B8E-ED6C-6E43-A08D-5D9F6B2105DD}" type="slidenum">
              <a:rPr lang="en-US" smtClean="0"/>
              <a:pPr/>
              <a:t>‹#›</a:t>
            </a:fld>
            <a:endParaRPr lang="en-US"/>
          </a:p>
        </p:txBody>
      </p:sp>
    </p:spTree>
    <p:extLst>
      <p:ext uri="{BB962C8B-B14F-4D97-AF65-F5344CB8AC3E}">
        <p14:creationId xmlns:p14="http://schemas.microsoft.com/office/powerpoint/2010/main" val="864712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9A13DE3-55D2-DD4D-A16D-71D47F257202}" type="datetimeFigureOut">
              <a:rPr lang="en-US" smtClean="0"/>
              <a:pPr/>
              <a:t>1/29/2018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5326B8E-ED6C-6E43-A08D-5D9F6B2105DD}" type="slidenum">
              <a:rPr lang="en-US" smtClean="0"/>
              <a:pPr/>
              <a:t>‹#›</a:t>
            </a:fld>
            <a:endParaRPr lang="en-US"/>
          </a:p>
        </p:txBody>
      </p:sp>
    </p:spTree>
    <p:extLst>
      <p:ext uri="{BB962C8B-B14F-4D97-AF65-F5344CB8AC3E}">
        <p14:creationId xmlns:p14="http://schemas.microsoft.com/office/powerpoint/2010/main" val="571570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9A13DE3-55D2-DD4D-A16D-71D47F257202}" type="datetimeFigureOut">
              <a:rPr lang="en-US" smtClean="0"/>
              <a:pPr/>
              <a:t>1/29/2018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5326B8E-ED6C-6E43-A08D-5D9F6B2105DD}" type="slidenum">
              <a:rPr lang="en-US" smtClean="0"/>
              <a:pPr/>
              <a:t>‹#›</a:t>
            </a:fld>
            <a:endParaRPr lang="en-US"/>
          </a:p>
        </p:txBody>
      </p:sp>
    </p:spTree>
    <p:extLst>
      <p:ext uri="{BB962C8B-B14F-4D97-AF65-F5344CB8AC3E}">
        <p14:creationId xmlns:p14="http://schemas.microsoft.com/office/powerpoint/2010/main" val="4115304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33157"/>
            <a:ext cx="8229600" cy="750769"/>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830387"/>
            <a:ext cx="8229600" cy="4525963"/>
          </a:xfrm>
          <a:prstGeom prst="rect">
            <a:avLst/>
          </a:prstGeom>
        </p:spPr>
        <p:txBody>
          <a:bodyPr vert="horz" lIns="91440" tIns="45720" rIns="91440" bIns="45720" rtlCol="0">
            <a:normAutofit/>
          </a:bodyPr>
          <a:lstStyle/>
          <a:p>
            <a:pPr lvl="0"/>
            <a:r>
              <a:rPr lang="en-CA" dirty="0" smtClean="0"/>
              <a:t>Click to edit Master text styles</a:t>
            </a:r>
          </a:p>
          <a:p>
            <a:pPr lvl="2"/>
            <a:r>
              <a:rPr lang="en-CA" dirty="0" smtClean="0"/>
              <a:t>Bullet one</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venir Book"/>
              </a:defRPr>
            </a:lvl1pPr>
          </a:lstStyle>
          <a:p>
            <a:fld id="{55326B8E-ED6C-6E43-A08D-5D9F6B2105DD}" type="slidenum">
              <a:rPr lang="en-US" smtClean="0"/>
              <a:pPr/>
              <a:t>‹#›</a:t>
            </a:fld>
            <a:endParaRPr lang="en-US" dirty="0"/>
          </a:p>
        </p:txBody>
      </p:sp>
    </p:spTree>
    <p:extLst>
      <p:ext uri="{BB962C8B-B14F-4D97-AF65-F5344CB8AC3E}">
        <p14:creationId xmlns:p14="http://schemas.microsoft.com/office/powerpoint/2010/main" val="1660296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3400" kern="1200">
          <a:solidFill>
            <a:schemeClr val="bg1">
              <a:lumMod val="50000"/>
            </a:schemeClr>
          </a:solidFill>
          <a:latin typeface="Avenir Black"/>
          <a:ea typeface="+mj-ea"/>
          <a:cs typeface="+mj-cs"/>
        </a:defRPr>
      </a:lvl1pPr>
    </p:titleStyle>
    <p:bodyStyle>
      <a:lvl1pPr marL="0" indent="0" algn="l" defTabSz="457200" rtl="0" eaLnBrk="1" latinLnBrk="0" hangingPunct="1">
        <a:spcBef>
          <a:spcPct val="20000"/>
        </a:spcBef>
        <a:buFont typeface="Arial"/>
        <a:buNone/>
        <a:defRPr sz="2000" kern="1200">
          <a:solidFill>
            <a:schemeClr val="tx1"/>
          </a:solidFill>
          <a:latin typeface="Avenir Book"/>
          <a:ea typeface="+mn-ea"/>
          <a:cs typeface="+mn-cs"/>
        </a:defRPr>
      </a:lvl1pPr>
      <a:lvl2pPr marL="457200" indent="0" algn="l" defTabSz="457200" rtl="0" eaLnBrk="1" latinLnBrk="0" hangingPunct="1">
        <a:spcBef>
          <a:spcPct val="20000"/>
        </a:spcBef>
        <a:buFont typeface="Arial"/>
        <a:buNone/>
        <a:defRPr sz="2400" kern="1200">
          <a:solidFill>
            <a:schemeClr val="tx1"/>
          </a:solidFill>
          <a:latin typeface="Avenir Book"/>
          <a:ea typeface="+mn-ea"/>
          <a:cs typeface="+mn-cs"/>
        </a:defRPr>
      </a:lvl2pPr>
      <a:lvl3pPr marL="136800" indent="-228600" algn="l" defTabSz="457200" rtl="0" eaLnBrk="1" latinLnBrk="0" hangingPunct="1">
        <a:spcBef>
          <a:spcPct val="20000"/>
        </a:spcBef>
        <a:buFont typeface="Arial"/>
        <a:buChar char="•"/>
        <a:defRPr sz="2000" kern="1200">
          <a:solidFill>
            <a:schemeClr val="tx1"/>
          </a:solidFill>
          <a:latin typeface="Avenir Book"/>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venir Book"/>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33157"/>
            <a:ext cx="8229600" cy="750769"/>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830387"/>
            <a:ext cx="8229600" cy="4525963"/>
          </a:xfrm>
          <a:prstGeom prst="rect">
            <a:avLst/>
          </a:prstGeom>
        </p:spPr>
        <p:txBody>
          <a:bodyPr vert="horz" lIns="91440" tIns="45720" rIns="91440" bIns="45720" rtlCol="0">
            <a:normAutofit/>
          </a:bodyPr>
          <a:lstStyle/>
          <a:p>
            <a:pPr lvl="0"/>
            <a:r>
              <a:rPr lang="en-CA" dirty="0" smtClean="0"/>
              <a:t>Click to edit Master text styles</a:t>
            </a:r>
          </a:p>
          <a:p>
            <a:pPr lvl="2"/>
            <a:r>
              <a:rPr lang="en-CA" dirty="0" smtClean="0"/>
              <a:t>Bullet one</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venir Book"/>
              </a:defRPr>
            </a:lvl1pPr>
          </a:lstStyle>
          <a:p>
            <a:fld id="{55326B8E-ED6C-6E43-A08D-5D9F6B2105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80519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457200" rtl="0" eaLnBrk="1" latinLnBrk="0" hangingPunct="1">
        <a:spcBef>
          <a:spcPct val="0"/>
        </a:spcBef>
        <a:buNone/>
        <a:defRPr sz="3400" kern="1200">
          <a:solidFill>
            <a:schemeClr val="bg1">
              <a:lumMod val="50000"/>
            </a:schemeClr>
          </a:solidFill>
          <a:latin typeface="Avenir Black"/>
          <a:ea typeface="+mj-ea"/>
          <a:cs typeface="+mj-cs"/>
        </a:defRPr>
      </a:lvl1pPr>
    </p:titleStyle>
    <p:bodyStyle>
      <a:lvl1pPr marL="0" indent="0" algn="l" defTabSz="457200" rtl="0" eaLnBrk="1" latinLnBrk="0" hangingPunct="1">
        <a:spcBef>
          <a:spcPct val="20000"/>
        </a:spcBef>
        <a:buFont typeface="Arial"/>
        <a:buNone/>
        <a:defRPr sz="2000" kern="1200">
          <a:solidFill>
            <a:schemeClr val="tx1"/>
          </a:solidFill>
          <a:latin typeface="Avenir Book"/>
          <a:ea typeface="+mn-ea"/>
          <a:cs typeface="+mn-cs"/>
        </a:defRPr>
      </a:lvl1pPr>
      <a:lvl2pPr marL="457200" indent="0" algn="l" defTabSz="457200" rtl="0" eaLnBrk="1" latinLnBrk="0" hangingPunct="1">
        <a:spcBef>
          <a:spcPct val="20000"/>
        </a:spcBef>
        <a:buFont typeface="Arial"/>
        <a:buNone/>
        <a:defRPr sz="2400" kern="1200">
          <a:solidFill>
            <a:schemeClr val="tx1"/>
          </a:solidFill>
          <a:latin typeface="Avenir Book"/>
          <a:ea typeface="+mn-ea"/>
          <a:cs typeface="+mn-cs"/>
        </a:defRPr>
      </a:lvl2pPr>
      <a:lvl3pPr marL="136800" indent="-228600" algn="l" defTabSz="457200" rtl="0" eaLnBrk="1" latinLnBrk="0" hangingPunct="1">
        <a:spcBef>
          <a:spcPct val="20000"/>
        </a:spcBef>
        <a:buFont typeface="Arial"/>
        <a:buChar char="•"/>
        <a:defRPr sz="2000" kern="1200">
          <a:solidFill>
            <a:schemeClr val="tx1"/>
          </a:solidFill>
          <a:latin typeface="Avenir Book"/>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venir Book"/>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8.JP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www.youtube.com/watch?v=PZYWVp4Ar0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s://www.youtube.com/watch?v=rrkrvAUbU9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mailto:anne.osullivan@mpl.on.ca" TargetMode="External"/><Relationship Id="rId5" Type="http://schemas.openxmlformats.org/officeDocument/2006/relationships/hyperlink" Target="mailto:scott@miltonchamber.ca" TargetMode="External"/><Relationship Id="rId4" Type="http://schemas.openxmlformats.org/officeDocument/2006/relationships/hyperlink" Target="mailto:leslie.fitch@mpl.on.ca"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hyperlink" Target="http://en.wikipedia.org/wiki/File:Halton_logo.jpg" TargetMode="External"/><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5.jpeg"/><Relationship Id="rId21" Type="http://schemas.openxmlformats.org/officeDocument/2006/relationships/image" Target="../media/image22.jpg"/><Relationship Id="rId7" Type="http://schemas.openxmlformats.org/officeDocument/2006/relationships/image" Target="../media/image10.jpeg"/><Relationship Id="rId12" Type="http://schemas.openxmlformats.org/officeDocument/2006/relationships/image" Target="../media/image14.jpeg"/><Relationship Id="rId17" Type="http://schemas.openxmlformats.org/officeDocument/2006/relationships/image" Target="../media/image18.jpeg"/><Relationship Id="rId25" Type="http://schemas.openxmlformats.org/officeDocument/2006/relationships/image" Target="../media/image26.jpeg"/><Relationship Id="rId2" Type="http://schemas.openxmlformats.org/officeDocument/2006/relationships/notesSlide" Target="../notesSlides/notesSlide6.xml"/><Relationship Id="rId16" Type="http://schemas.openxmlformats.org/officeDocument/2006/relationships/image" Target="../media/image17.png"/><Relationship Id="rId20" Type="http://schemas.openxmlformats.org/officeDocument/2006/relationships/image" Target="../media/image21.jpg"/><Relationship Id="rId1" Type="http://schemas.openxmlformats.org/officeDocument/2006/relationships/slideLayout" Target="../slideLayouts/slideLayout19.xml"/><Relationship Id="rId6" Type="http://schemas.openxmlformats.org/officeDocument/2006/relationships/image" Target="../media/image9.jpeg"/><Relationship Id="rId11" Type="http://schemas.openxmlformats.org/officeDocument/2006/relationships/image" Target="../media/image13.png"/><Relationship Id="rId24" Type="http://schemas.openxmlformats.org/officeDocument/2006/relationships/image" Target="../media/image25.jpg"/><Relationship Id="rId5" Type="http://schemas.openxmlformats.org/officeDocument/2006/relationships/image" Target="../media/image8.gif"/><Relationship Id="rId15" Type="http://schemas.openxmlformats.org/officeDocument/2006/relationships/image" Target="../media/image16.png"/><Relationship Id="rId23" Type="http://schemas.openxmlformats.org/officeDocument/2006/relationships/image" Target="../media/image24.jpg"/><Relationship Id="rId10" Type="http://schemas.openxmlformats.org/officeDocument/2006/relationships/hyperlink" Target="http://thecentre.on.ca/" TargetMode="External"/><Relationship Id="rId19" Type="http://schemas.openxmlformats.org/officeDocument/2006/relationships/image" Target="../media/image20.png"/><Relationship Id="rId4" Type="http://schemas.openxmlformats.org/officeDocument/2006/relationships/image" Target="../media/image7.jpg"/><Relationship Id="rId9" Type="http://schemas.openxmlformats.org/officeDocument/2006/relationships/image" Target="../media/image12.jpeg"/><Relationship Id="rId14" Type="http://schemas.openxmlformats.org/officeDocument/2006/relationships/image" Target="../media/image15.jpeg"/><Relationship Id="rId22" Type="http://schemas.openxmlformats.org/officeDocument/2006/relationships/image" Target="../media/image23.JPG"/><Relationship Id="rId27" Type="http://schemas.openxmlformats.org/officeDocument/2006/relationships/image" Target="../media/image28.jp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5.jpe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129" y="1124367"/>
            <a:ext cx="8062871" cy="1022764"/>
          </a:xfrm>
        </p:spPr>
        <p:txBody>
          <a:bodyPr>
            <a:noAutofit/>
          </a:bodyPr>
          <a:lstStyle/>
          <a:p>
            <a:r>
              <a:rPr lang="en-US" sz="3000" b="1" dirty="0" smtClean="0">
                <a:solidFill>
                  <a:schemeClr val="tx1"/>
                </a:solidFill>
              </a:rPr>
              <a:t>CLIC for Success!  </a:t>
            </a:r>
            <a:r>
              <a:rPr lang="en-US" sz="3000" dirty="0" smtClean="0">
                <a:solidFill>
                  <a:schemeClr val="tx1"/>
                </a:solidFill>
              </a:rPr>
              <a:t/>
            </a:r>
            <a:br>
              <a:rPr lang="en-US" sz="3000" dirty="0" smtClean="0">
                <a:solidFill>
                  <a:schemeClr val="tx1"/>
                </a:solidFill>
              </a:rPr>
            </a:br>
            <a:r>
              <a:rPr lang="en-US" sz="2400" dirty="0" smtClean="0">
                <a:solidFill>
                  <a:schemeClr val="tx1"/>
                </a:solidFill>
              </a:rPr>
              <a:t>Partnering with your local Chamber of Commerce</a:t>
            </a:r>
            <a:br>
              <a:rPr lang="en-US" sz="2400" dirty="0" smtClean="0">
                <a:solidFill>
                  <a:schemeClr val="tx1"/>
                </a:solidFill>
              </a:rPr>
            </a:br>
            <a:r>
              <a:rPr lang="en-US" sz="2400" dirty="0" smtClean="0">
                <a:solidFill>
                  <a:schemeClr val="tx1"/>
                </a:solidFill>
              </a:rPr>
              <a:t>OLA </a:t>
            </a:r>
            <a:r>
              <a:rPr lang="en-US" sz="2400" dirty="0" err="1" smtClean="0">
                <a:solidFill>
                  <a:schemeClr val="tx1"/>
                </a:solidFill>
              </a:rPr>
              <a:t>Superconference</a:t>
            </a:r>
            <a:r>
              <a:rPr lang="en-US" sz="2400" dirty="0" smtClean="0">
                <a:solidFill>
                  <a:schemeClr val="tx1"/>
                </a:solidFill>
              </a:rPr>
              <a:t/>
            </a:r>
            <a:br>
              <a:rPr lang="en-US" sz="2400" dirty="0" smtClean="0">
                <a:solidFill>
                  <a:schemeClr val="tx1"/>
                </a:solidFill>
              </a:rPr>
            </a:br>
            <a:r>
              <a:rPr lang="en-US" sz="2400" dirty="0" smtClean="0">
                <a:solidFill>
                  <a:schemeClr val="tx1"/>
                </a:solidFill>
              </a:rPr>
              <a:t>January 31, 2018</a:t>
            </a:r>
            <a:r>
              <a:rPr lang="en-US" sz="3000" dirty="0" smtClean="0">
                <a:solidFill>
                  <a:schemeClr val="tx1"/>
                </a:solidFill>
              </a:rPr>
              <a:t/>
            </a:r>
            <a:br>
              <a:rPr lang="en-US" sz="3000" dirty="0" smtClean="0">
                <a:solidFill>
                  <a:schemeClr val="tx1"/>
                </a:solidFill>
              </a:rPr>
            </a:br>
            <a:endParaRPr lang="en-US" sz="30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331" y="4699605"/>
            <a:ext cx="3246544" cy="1499313"/>
          </a:xfrm>
          <a:prstGeom prst="rect">
            <a:avLst/>
          </a:prstGeom>
        </p:spPr>
      </p:pic>
    </p:spTree>
    <p:extLst>
      <p:ext uri="{BB962C8B-B14F-4D97-AF65-F5344CB8AC3E}">
        <p14:creationId xmlns:p14="http://schemas.microsoft.com/office/powerpoint/2010/main" val="2475592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0769"/>
          </a:xfrm>
        </p:spPr>
        <p:txBody>
          <a:bodyPr>
            <a:normAutofit/>
          </a:bodyPr>
          <a:lstStyle/>
          <a:p>
            <a:pPr algn="ctr"/>
            <a:r>
              <a:rPr lang="en-US" b="1" dirty="0" smtClean="0">
                <a:solidFill>
                  <a:schemeClr val="bg1"/>
                </a:solidFill>
              </a:rPr>
              <a:t>Building the Partnership</a:t>
            </a:r>
            <a:endParaRPr lang="en-US" b="1"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110" y="6240411"/>
            <a:ext cx="1272670" cy="595544"/>
          </a:xfrm>
          <a:prstGeom prst="rect">
            <a:avLst/>
          </a:prstGeom>
        </p:spPr>
      </p:pic>
      <p:pic>
        <p:nvPicPr>
          <p:cNvPr id="3076" name="Picture 4" descr="Image result for puzzle pie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350" y="1309602"/>
            <a:ext cx="582930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583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906" y="0"/>
            <a:ext cx="8229600" cy="750769"/>
          </a:xfrm>
        </p:spPr>
        <p:txBody>
          <a:bodyPr>
            <a:normAutofit/>
          </a:bodyPr>
          <a:lstStyle/>
          <a:p>
            <a:pPr algn="ctr"/>
            <a:r>
              <a:rPr lang="en-US" b="1" dirty="0" smtClean="0">
                <a:solidFill>
                  <a:schemeClr val="bg1"/>
                </a:solidFill>
              </a:rPr>
              <a:t>Chamber-Library Information Cohort</a:t>
            </a:r>
            <a:endParaRPr lang="en-US" b="1" dirty="0">
              <a:solidFill>
                <a:schemeClr val="bg1"/>
              </a:solidFill>
            </a:endParaRPr>
          </a:p>
        </p:txBody>
      </p:sp>
      <p:sp>
        <p:nvSpPr>
          <p:cNvPr id="3" name="Content Placeholder 2"/>
          <p:cNvSpPr>
            <a:spLocks noGrp="1"/>
          </p:cNvSpPr>
          <p:nvPr>
            <p:ph idx="1"/>
          </p:nvPr>
        </p:nvSpPr>
        <p:spPr>
          <a:xfrm>
            <a:off x="457199" y="2845183"/>
            <a:ext cx="8291014" cy="4013814"/>
          </a:xfrm>
        </p:spPr>
        <p:txBody>
          <a:bodyPr>
            <a:noAutofit/>
          </a:bodyPr>
          <a:lstStyle/>
          <a:p>
            <a:pPr algn="ctr"/>
            <a:r>
              <a:rPr lang="en-CA" sz="2400" dirty="0" smtClean="0"/>
              <a:t>How about a new take on the traditional </a:t>
            </a:r>
            <a:r>
              <a:rPr lang="en-CA" sz="2400" dirty="0"/>
              <a:t>book club? One that allows busy businesspeople to learn and interact, but doesn’t require as much time and commitment. CLIC, a new joint initiative of the Milton Chamber of Commerce and Milton Public Library, is that fresh approach. We’ll read a pre-circulated article on a business topic and then meet to discuss and learn from one another. It’s informal and easy</a:t>
            </a:r>
            <a:r>
              <a:rPr lang="en-CA" sz="2400" dirty="0" smtClean="0"/>
              <a:t>.</a:t>
            </a:r>
            <a:endParaRPr lang="en-CA" sz="2400" dirty="0"/>
          </a:p>
        </p:txBody>
      </p:sp>
      <p:pic>
        <p:nvPicPr>
          <p:cNvPr id="4098" name="Picture 2" descr="https://www.miltonchamber.ca/wp-content/uploads/2015/02/clic-e1491924958160-300x1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3801" y="1170755"/>
            <a:ext cx="3696395" cy="14046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1110" y="6240411"/>
            <a:ext cx="1272670" cy="595544"/>
          </a:xfrm>
          <a:prstGeom prst="rect">
            <a:avLst/>
          </a:prstGeom>
        </p:spPr>
      </p:pic>
    </p:spTree>
    <p:extLst>
      <p:ext uri="{BB962C8B-B14F-4D97-AF65-F5344CB8AC3E}">
        <p14:creationId xmlns:p14="http://schemas.microsoft.com/office/powerpoint/2010/main" val="1169709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0769"/>
          </a:xfrm>
        </p:spPr>
        <p:txBody>
          <a:bodyPr>
            <a:normAutofit/>
          </a:bodyPr>
          <a:lstStyle/>
          <a:p>
            <a:pPr algn="ctr"/>
            <a:r>
              <a:rPr lang="en-US" b="1" dirty="0" smtClean="0">
                <a:solidFill>
                  <a:schemeClr val="bg1"/>
                </a:solidFill>
              </a:rPr>
              <a:t>Defining Roles</a:t>
            </a:r>
            <a:endParaRPr lang="en-US" b="1" dirty="0">
              <a:solidFill>
                <a:schemeClr val="bg1"/>
              </a:solidFill>
            </a:endParaRP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02999" y="882615"/>
            <a:ext cx="6967933" cy="5225950"/>
          </a:xfr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1110" y="6240411"/>
            <a:ext cx="1272670" cy="595544"/>
          </a:xfrm>
          <a:prstGeom prst="rect">
            <a:avLst/>
          </a:prstGeom>
        </p:spPr>
      </p:pic>
    </p:spTree>
    <p:extLst>
      <p:ext uri="{BB962C8B-B14F-4D97-AF65-F5344CB8AC3E}">
        <p14:creationId xmlns:p14="http://schemas.microsoft.com/office/powerpoint/2010/main" val="726071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7452" y="-28346"/>
            <a:ext cx="8229600" cy="750769"/>
          </a:xfrm>
        </p:spPr>
        <p:txBody>
          <a:bodyPr>
            <a:normAutofit/>
          </a:bodyPr>
          <a:lstStyle/>
          <a:p>
            <a:pPr algn="ctr"/>
            <a:r>
              <a:rPr lang="en-US" b="1" dirty="0" smtClean="0">
                <a:solidFill>
                  <a:schemeClr val="bg1"/>
                </a:solidFill>
              </a:rPr>
              <a:t>Building the Program</a:t>
            </a:r>
            <a:endParaRPr lang="en-US" b="1" dirty="0">
              <a:solidFill>
                <a:schemeClr val="bg1"/>
              </a:solidFill>
            </a:endParaRPr>
          </a:p>
        </p:txBody>
      </p:sp>
      <p:sp>
        <p:nvSpPr>
          <p:cNvPr id="3" name="TextBox 2"/>
          <p:cNvSpPr txBox="1"/>
          <p:nvPr/>
        </p:nvSpPr>
        <p:spPr>
          <a:xfrm>
            <a:off x="607452" y="2021086"/>
            <a:ext cx="3182913" cy="523220"/>
          </a:xfrm>
          <a:prstGeom prst="rect">
            <a:avLst/>
          </a:prstGeom>
          <a:noFill/>
        </p:spPr>
        <p:txBody>
          <a:bodyPr wrap="square" rtlCol="0">
            <a:spAutoFit/>
          </a:bodyPr>
          <a:lstStyle/>
          <a:p>
            <a:r>
              <a:rPr lang="en-US" sz="2800" b="1" dirty="0" smtClean="0">
                <a:solidFill>
                  <a:prstClr val="black"/>
                </a:solidFill>
              </a:rPr>
              <a:t>Staffing for Success</a:t>
            </a:r>
            <a:endParaRPr lang="en-US" sz="2800" b="1" dirty="0">
              <a:solidFill>
                <a:prstClr val="black"/>
              </a:solidFill>
            </a:endParaRPr>
          </a:p>
        </p:txBody>
      </p:sp>
      <p:sp>
        <p:nvSpPr>
          <p:cNvPr id="5" name="TextBox 4"/>
          <p:cNvSpPr txBox="1"/>
          <p:nvPr/>
        </p:nvSpPr>
        <p:spPr>
          <a:xfrm>
            <a:off x="607452" y="3245223"/>
            <a:ext cx="3182913" cy="954107"/>
          </a:xfrm>
          <a:prstGeom prst="rect">
            <a:avLst/>
          </a:prstGeom>
          <a:noFill/>
        </p:spPr>
        <p:txBody>
          <a:bodyPr wrap="square" rtlCol="0">
            <a:spAutoFit/>
          </a:bodyPr>
          <a:lstStyle/>
          <a:p>
            <a:r>
              <a:rPr lang="en-US" sz="2800" b="1" dirty="0" smtClean="0">
                <a:solidFill>
                  <a:prstClr val="black"/>
                </a:solidFill>
              </a:rPr>
              <a:t>Know Your Rights and Responsibilities</a:t>
            </a:r>
            <a:endParaRPr lang="en-US" sz="2800" b="1" dirty="0">
              <a:solidFill>
                <a:prstClr val="black"/>
              </a:solidFill>
            </a:endParaRPr>
          </a:p>
        </p:txBody>
      </p:sp>
      <p:sp>
        <p:nvSpPr>
          <p:cNvPr id="7" name="TextBox 6"/>
          <p:cNvSpPr txBox="1"/>
          <p:nvPr/>
        </p:nvSpPr>
        <p:spPr>
          <a:xfrm>
            <a:off x="5246179" y="2021086"/>
            <a:ext cx="3182913" cy="954107"/>
          </a:xfrm>
          <a:prstGeom prst="rect">
            <a:avLst/>
          </a:prstGeom>
          <a:noFill/>
        </p:spPr>
        <p:txBody>
          <a:bodyPr wrap="square" rtlCol="0">
            <a:spAutoFit/>
          </a:bodyPr>
          <a:lstStyle/>
          <a:p>
            <a:r>
              <a:rPr lang="en-US" sz="2800" b="1" dirty="0" smtClean="0">
                <a:solidFill>
                  <a:prstClr val="black"/>
                </a:solidFill>
              </a:rPr>
              <a:t>Choose the Best Person for the Job</a:t>
            </a:r>
            <a:endParaRPr lang="en-US" sz="2800" b="1" dirty="0">
              <a:solidFill>
                <a:prstClr val="black"/>
              </a:solidFill>
            </a:endParaRPr>
          </a:p>
        </p:txBody>
      </p:sp>
      <p:sp>
        <p:nvSpPr>
          <p:cNvPr id="8" name="TextBox 7"/>
          <p:cNvSpPr txBox="1"/>
          <p:nvPr/>
        </p:nvSpPr>
        <p:spPr>
          <a:xfrm>
            <a:off x="5246180" y="3253628"/>
            <a:ext cx="3678963" cy="954107"/>
          </a:xfrm>
          <a:prstGeom prst="rect">
            <a:avLst/>
          </a:prstGeom>
          <a:noFill/>
        </p:spPr>
        <p:txBody>
          <a:bodyPr wrap="square" rtlCol="0">
            <a:spAutoFit/>
          </a:bodyPr>
          <a:lstStyle/>
          <a:p>
            <a:r>
              <a:rPr lang="en-US" sz="2800" b="1" dirty="0" smtClean="0">
                <a:solidFill>
                  <a:prstClr val="black"/>
                </a:solidFill>
              </a:rPr>
              <a:t>Unlock the Potential of New Hires</a:t>
            </a:r>
            <a:endParaRPr lang="en-US" sz="2800" b="1" dirty="0">
              <a:solidFill>
                <a:prstClr val="black"/>
              </a:solidFill>
            </a:endParaRPr>
          </a:p>
        </p:txBody>
      </p:sp>
      <p:sp>
        <p:nvSpPr>
          <p:cNvPr id="9" name="TextBox 8"/>
          <p:cNvSpPr txBox="1"/>
          <p:nvPr/>
        </p:nvSpPr>
        <p:spPr>
          <a:xfrm>
            <a:off x="607452" y="4676384"/>
            <a:ext cx="3678963" cy="523220"/>
          </a:xfrm>
          <a:prstGeom prst="rect">
            <a:avLst/>
          </a:prstGeom>
          <a:noFill/>
        </p:spPr>
        <p:txBody>
          <a:bodyPr wrap="square" rtlCol="0">
            <a:spAutoFit/>
          </a:bodyPr>
          <a:lstStyle/>
          <a:p>
            <a:r>
              <a:rPr lang="en-US" sz="2800" b="1" dirty="0" smtClean="0">
                <a:solidFill>
                  <a:prstClr val="black"/>
                </a:solidFill>
              </a:rPr>
              <a:t>Build an Effective Team</a:t>
            </a:r>
            <a:endParaRPr lang="en-US" sz="2800" b="1" dirty="0">
              <a:solidFill>
                <a:prstClr val="black"/>
              </a:solidFill>
            </a:endParaRPr>
          </a:p>
        </p:txBody>
      </p:sp>
      <p:sp>
        <p:nvSpPr>
          <p:cNvPr id="10" name="TextBox 9"/>
          <p:cNvSpPr txBox="1"/>
          <p:nvPr/>
        </p:nvSpPr>
        <p:spPr>
          <a:xfrm>
            <a:off x="5246178" y="4747019"/>
            <a:ext cx="3182913" cy="954107"/>
          </a:xfrm>
          <a:prstGeom prst="rect">
            <a:avLst/>
          </a:prstGeom>
          <a:noFill/>
        </p:spPr>
        <p:txBody>
          <a:bodyPr wrap="square" rtlCol="0">
            <a:spAutoFit/>
          </a:bodyPr>
          <a:lstStyle/>
          <a:p>
            <a:r>
              <a:rPr lang="en-US" sz="2800" b="1" dirty="0" smtClean="0">
                <a:solidFill>
                  <a:prstClr val="black"/>
                </a:solidFill>
              </a:rPr>
              <a:t>Inspire Exceptional Performance</a:t>
            </a:r>
            <a:endParaRPr lang="en-US" sz="2800" b="1" dirty="0">
              <a:solidFill>
                <a:prstClr val="black"/>
              </a:solidFill>
            </a:endParaRPr>
          </a:p>
        </p:txBody>
      </p:sp>
      <p:sp>
        <p:nvSpPr>
          <p:cNvPr id="11" name="TextBox 10"/>
          <p:cNvSpPr txBox="1"/>
          <p:nvPr/>
        </p:nvSpPr>
        <p:spPr>
          <a:xfrm>
            <a:off x="165668" y="1100080"/>
            <a:ext cx="3182913" cy="523220"/>
          </a:xfrm>
          <a:prstGeom prst="rect">
            <a:avLst/>
          </a:prstGeom>
          <a:noFill/>
        </p:spPr>
        <p:txBody>
          <a:bodyPr wrap="square" rtlCol="0">
            <a:spAutoFit/>
          </a:bodyPr>
          <a:lstStyle/>
          <a:p>
            <a:r>
              <a:rPr lang="en-US" sz="2800" b="1" dirty="0" smtClean="0">
                <a:solidFill>
                  <a:prstClr val="black"/>
                </a:solidFill>
              </a:rPr>
              <a:t>Initial Themes:</a:t>
            </a:r>
            <a:endParaRPr lang="en-US" sz="2800" b="1" dirty="0">
              <a:solidFill>
                <a:prstClr val="black"/>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110" y="6240411"/>
            <a:ext cx="1272670" cy="595544"/>
          </a:xfrm>
          <a:prstGeom prst="rect">
            <a:avLst/>
          </a:prstGeom>
        </p:spPr>
      </p:pic>
    </p:spTree>
    <p:extLst>
      <p:ext uri="{BB962C8B-B14F-4D97-AF65-F5344CB8AC3E}">
        <p14:creationId xmlns:p14="http://schemas.microsoft.com/office/powerpoint/2010/main" val="179082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9378"/>
            <a:ext cx="8229600" cy="750769"/>
          </a:xfrm>
        </p:spPr>
        <p:txBody>
          <a:bodyPr>
            <a:normAutofit/>
          </a:bodyPr>
          <a:lstStyle/>
          <a:p>
            <a:pPr algn="ctr"/>
            <a:r>
              <a:rPr lang="en-US" b="1" dirty="0" smtClean="0">
                <a:solidFill>
                  <a:schemeClr val="bg1"/>
                </a:solidFill>
              </a:rPr>
              <a:t>Inviting Participants</a:t>
            </a:r>
            <a:endParaRPr lang="en-US" b="1" dirty="0">
              <a:solidFill>
                <a:schemeClr val="bg1"/>
              </a:solidFill>
            </a:endParaRPr>
          </a:p>
        </p:txBody>
      </p:sp>
      <p:pic>
        <p:nvPicPr>
          <p:cNvPr id="3" name="Picture 2"/>
          <p:cNvPicPr>
            <a:picLocks noChangeAspect="1"/>
          </p:cNvPicPr>
          <p:nvPr/>
        </p:nvPicPr>
        <p:blipFill>
          <a:blip r:embed="rId4"/>
          <a:stretch>
            <a:fillRect/>
          </a:stretch>
        </p:blipFill>
        <p:spPr>
          <a:xfrm>
            <a:off x="969571" y="1038925"/>
            <a:ext cx="6705655" cy="568448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1110" y="6240411"/>
            <a:ext cx="1272670" cy="595544"/>
          </a:xfrm>
          <a:prstGeom prst="rect">
            <a:avLst/>
          </a:prstGeom>
        </p:spPr>
      </p:pic>
    </p:spTree>
    <p:extLst>
      <p:ext uri="{BB962C8B-B14F-4D97-AF65-F5344CB8AC3E}">
        <p14:creationId xmlns:p14="http://schemas.microsoft.com/office/powerpoint/2010/main" val="2408638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7853"/>
            <a:ext cx="9144000" cy="750769"/>
          </a:xfrm>
        </p:spPr>
        <p:txBody>
          <a:bodyPr>
            <a:normAutofit/>
          </a:bodyPr>
          <a:lstStyle/>
          <a:p>
            <a:pPr algn="ctr"/>
            <a:r>
              <a:rPr lang="en-US" sz="2800" b="1" dirty="0" smtClean="0">
                <a:solidFill>
                  <a:schemeClr val="bg1"/>
                </a:solidFill>
              </a:rPr>
              <a:t>Letting business owners direct the conversation</a:t>
            </a:r>
            <a:endParaRPr lang="en-US" sz="2800" b="1"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352460474"/>
              </p:ext>
            </p:extLst>
          </p:nvPr>
        </p:nvGraphicFramePr>
        <p:xfrm>
          <a:off x="443646" y="966696"/>
          <a:ext cx="8053799" cy="4702584"/>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1110" y="6240411"/>
            <a:ext cx="1272670" cy="595544"/>
          </a:xfrm>
          <a:prstGeom prst="rect">
            <a:avLst/>
          </a:prstGeom>
        </p:spPr>
      </p:pic>
    </p:spTree>
    <p:extLst>
      <p:ext uri="{BB962C8B-B14F-4D97-AF65-F5344CB8AC3E}">
        <p14:creationId xmlns:p14="http://schemas.microsoft.com/office/powerpoint/2010/main" val="4143681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5779"/>
            <a:ext cx="8229600" cy="750769"/>
          </a:xfrm>
        </p:spPr>
        <p:txBody>
          <a:bodyPr>
            <a:normAutofit/>
          </a:bodyPr>
          <a:lstStyle/>
          <a:p>
            <a:pPr algn="ctr"/>
            <a:r>
              <a:rPr lang="en-US" b="1" dirty="0" smtClean="0">
                <a:solidFill>
                  <a:schemeClr val="bg1"/>
                </a:solidFill>
              </a:rPr>
              <a:t>Example Content</a:t>
            </a:r>
            <a:endParaRPr lang="en-US" b="1" dirty="0">
              <a:solidFill>
                <a:schemeClr val="bg1"/>
              </a:solidFill>
            </a:endParaRPr>
          </a:p>
        </p:txBody>
      </p:sp>
      <p:pic>
        <p:nvPicPr>
          <p:cNvPr id="4" name="Picture 3"/>
          <p:cNvPicPr>
            <a:picLocks noChangeAspect="1"/>
          </p:cNvPicPr>
          <p:nvPr/>
        </p:nvPicPr>
        <p:blipFill>
          <a:blip r:embed="rId4"/>
          <a:stretch>
            <a:fillRect/>
          </a:stretch>
        </p:blipFill>
        <p:spPr>
          <a:xfrm>
            <a:off x="102082" y="1228872"/>
            <a:ext cx="8939836" cy="5439214"/>
          </a:xfrm>
          <a:prstGeom prst="rect">
            <a:avLst/>
          </a:prstGeom>
        </p:spPr>
      </p:pic>
    </p:spTree>
    <p:extLst>
      <p:ext uri="{BB962C8B-B14F-4D97-AF65-F5344CB8AC3E}">
        <p14:creationId xmlns:p14="http://schemas.microsoft.com/office/powerpoint/2010/main" val="1296720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140" y="-9378"/>
            <a:ext cx="8229600" cy="750769"/>
          </a:xfrm>
        </p:spPr>
        <p:txBody>
          <a:bodyPr>
            <a:normAutofit/>
          </a:bodyPr>
          <a:lstStyle/>
          <a:p>
            <a:pPr algn="ctr"/>
            <a:r>
              <a:rPr lang="en-US" b="1" dirty="0" smtClean="0">
                <a:solidFill>
                  <a:schemeClr val="bg1"/>
                </a:solidFill>
              </a:rPr>
              <a:t>Example Content</a:t>
            </a:r>
            <a:endParaRPr lang="en-US" b="1" dirty="0">
              <a:solidFill>
                <a:schemeClr val="bg1"/>
              </a:solidFill>
            </a:endParaRPr>
          </a:p>
        </p:txBody>
      </p:sp>
      <p:pic>
        <p:nvPicPr>
          <p:cNvPr id="3" name="Picture 2">
            <a:hlinkClick r:id="rId4"/>
          </p:cNvPr>
          <p:cNvPicPr>
            <a:picLocks noChangeAspect="1"/>
          </p:cNvPicPr>
          <p:nvPr/>
        </p:nvPicPr>
        <p:blipFill>
          <a:blip r:embed="rId5"/>
          <a:stretch>
            <a:fillRect/>
          </a:stretch>
        </p:blipFill>
        <p:spPr>
          <a:xfrm>
            <a:off x="384259" y="1359240"/>
            <a:ext cx="8375481" cy="4743460"/>
          </a:xfrm>
          <a:prstGeom prst="rect">
            <a:avLst/>
          </a:prstGeom>
        </p:spPr>
      </p:pic>
    </p:spTree>
    <p:extLst>
      <p:ext uri="{BB962C8B-B14F-4D97-AF65-F5344CB8AC3E}">
        <p14:creationId xmlns:p14="http://schemas.microsoft.com/office/powerpoint/2010/main" val="2492911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9378"/>
            <a:ext cx="8229600" cy="750769"/>
          </a:xfrm>
        </p:spPr>
        <p:txBody>
          <a:bodyPr>
            <a:normAutofit/>
          </a:bodyPr>
          <a:lstStyle/>
          <a:p>
            <a:pPr algn="ctr"/>
            <a:r>
              <a:rPr lang="en-US" b="1" dirty="0" smtClean="0">
                <a:solidFill>
                  <a:schemeClr val="bg1"/>
                </a:solidFill>
              </a:rPr>
              <a:t>The evolution of CLIC</a:t>
            </a:r>
            <a:endParaRPr lang="en-US"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209763420"/>
              </p:ext>
            </p:extLst>
          </p:nvPr>
        </p:nvGraphicFramePr>
        <p:xfrm>
          <a:off x="457199" y="1033322"/>
          <a:ext cx="8229600" cy="5536290"/>
        </p:xfrm>
        <a:graphic>
          <a:graphicData uri="http://schemas.openxmlformats.org/drawingml/2006/table">
            <a:tbl>
              <a:tblPr firstRow="1" bandRow="1">
                <a:tableStyleId>{5C22544A-7EE6-4342-B048-85BDC9FD1C3A}</a:tableStyleId>
              </a:tblPr>
              <a:tblGrid>
                <a:gridCol w="4114800"/>
                <a:gridCol w="4114800"/>
              </a:tblGrid>
              <a:tr h="405186">
                <a:tc>
                  <a:txBody>
                    <a:bodyPr/>
                    <a:lstStyle/>
                    <a:p>
                      <a:pPr algn="ctr"/>
                      <a:r>
                        <a:rPr lang="en-CA" dirty="0" smtClean="0"/>
                        <a:t>PROPOSED</a:t>
                      </a:r>
                      <a:endParaRPr lang="en-CA" dirty="0"/>
                    </a:p>
                  </a:txBody>
                  <a:tcPr/>
                </a:tc>
                <a:tc>
                  <a:txBody>
                    <a:bodyPr/>
                    <a:lstStyle/>
                    <a:p>
                      <a:pPr algn="ctr"/>
                      <a:r>
                        <a:rPr lang="en-CA" dirty="0" smtClean="0"/>
                        <a:t>DELIVERED</a:t>
                      </a:r>
                      <a:endParaRPr lang="en-CA" dirty="0"/>
                    </a:p>
                  </a:txBody>
                  <a:tcPr/>
                </a:tc>
              </a:tr>
              <a:tr h="573701">
                <a:tc>
                  <a:txBody>
                    <a:bodyPr/>
                    <a:lstStyle/>
                    <a:p>
                      <a:r>
                        <a:rPr lang="en-CA" sz="1800" b="1" kern="1200" dirty="0" smtClean="0">
                          <a:solidFill>
                            <a:schemeClr val="dk1"/>
                          </a:solidFill>
                          <a:effectLst/>
                          <a:latin typeface="+mn-lt"/>
                          <a:ea typeface="+mn-ea"/>
                          <a:cs typeface="+mn-cs"/>
                        </a:rPr>
                        <a:t>Staffing for Success</a:t>
                      </a:r>
                      <a:endParaRPr lang="en-CA"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b="1" kern="1200" dirty="0" smtClean="0">
                          <a:solidFill>
                            <a:schemeClr val="dk1"/>
                          </a:solidFill>
                          <a:effectLst/>
                          <a:latin typeface="+mn-lt"/>
                          <a:ea typeface="+mn-ea"/>
                          <a:cs typeface="+mn-cs"/>
                        </a:rPr>
                        <a:t>Staffing for Success</a:t>
                      </a:r>
                      <a:endParaRPr lang="en-CA" dirty="0" smtClean="0"/>
                    </a:p>
                  </a:txBody>
                  <a:tcPr/>
                </a:tc>
              </a:tr>
              <a:tr h="5737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b="1" kern="1200" dirty="0" smtClean="0">
                          <a:solidFill>
                            <a:schemeClr val="dk1"/>
                          </a:solidFill>
                          <a:effectLst/>
                          <a:latin typeface="+mn-lt"/>
                          <a:ea typeface="+mn-ea"/>
                          <a:cs typeface="+mn-cs"/>
                        </a:rPr>
                        <a:t>Know Your Rights and Responsibilities</a:t>
                      </a:r>
                      <a:endParaRPr lang="en-CA" sz="1800" kern="1200" dirty="0" smtClean="0">
                        <a:solidFill>
                          <a:schemeClr val="dk1"/>
                        </a:solidFill>
                        <a:effectLst/>
                        <a:latin typeface="+mn-lt"/>
                        <a:ea typeface="+mn-ea"/>
                        <a:cs typeface="+mn-cs"/>
                      </a:endParaRPr>
                    </a:p>
                  </a:txBody>
                  <a:tcPr/>
                </a:tc>
                <a:tc>
                  <a:txBody>
                    <a:bodyPr/>
                    <a:lstStyle/>
                    <a:p>
                      <a:r>
                        <a:rPr lang="en-CA" sz="1800" b="1" kern="1200" dirty="0" smtClean="0">
                          <a:solidFill>
                            <a:schemeClr val="dk1"/>
                          </a:solidFill>
                          <a:effectLst/>
                          <a:latin typeface="+mn-lt"/>
                          <a:ea typeface="+mn-ea"/>
                          <a:cs typeface="+mn-cs"/>
                        </a:rPr>
                        <a:t>Diversity in the Workplace</a:t>
                      </a:r>
                      <a:endParaRPr lang="en-CA" dirty="0"/>
                    </a:p>
                  </a:txBody>
                  <a:tcPr/>
                </a:tc>
              </a:tr>
              <a:tr h="5737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b="1" kern="1200" dirty="0" smtClean="0">
                          <a:solidFill>
                            <a:schemeClr val="dk1"/>
                          </a:solidFill>
                          <a:effectLst/>
                          <a:latin typeface="+mn-lt"/>
                          <a:ea typeface="+mn-ea"/>
                          <a:cs typeface="+mn-cs"/>
                        </a:rPr>
                        <a:t>Choose the Best Person for the Job</a:t>
                      </a:r>
                      <a:endParaRPr lang="en-CA" sz="1800" kern="1200" dirty="0" smtClean="0">
                        <a:solidFill>
                          <a:schemeClr val="dk1"/>
                        </a:solidFill>
                        <a:effectLst/>
                        <a:latin typeface="+mn-lt"/>
                        <a:ea typeface="+mn-ea"/>
                        <a:cs typeface="+mn-cs"/>
                      </a:endParaRPr>
                    </a:p>
                  </a:txBody>
                  <a:tcPr/>
                </a:tc>
                <a:tc>
                  <a:txBody>
                    <a:bodyPr/>
                    <a:lstStyle/>
                    <a:p>
                      <a:r>
                        <a:rPr lang="en-CA" b="1" dirty="0" smtClean="0"/>
                        <a:t>Quick</a:t>
                      </a:r>
                      <a:r>
                        <a:rPr lang="en-CA" b="1" baseline="0" dirty="0" smtClean="0"/>
                        <a:t> CLIC!  Summer Reading List</a:t>
                      </a:r>
                      <a:endParaRPr lang="en-CA" b="1" dirty="0"/>
                    </a:p>
                  </a:txBody>
                  <a:tcPr/>
                </a:tc>
              </a:tr>
              <a:tr h="7090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b="1" kern="1200" dirty="0" smtClean="0">
                          <a:solidFill>
                            <a:schemeClr val="dk1"/>
                          </a:solidFill>
                          <a:effectLst/>
                          <a:latin typeface="+mn-lt"/>
                          <a:ea typeface="+mn-ea"/>
                          <a:cs typeface="+mn-cs"/>
                        </a:rPr>
                        <a:t>Unlock the Potential of your New Hires</a:t>
                      </a:r>
                      <a:endParaRPr lang="en-CA" sz="1800" kern="1200" dirty="0" smtClean="0">
                        <a:solidFill>
                          <a:schemeClr val="dk1"/>
                        </a:solidFill>
                        <a:effectLst/>
                        <a:latin typeface="+mn-lt"/>
                        <a:ea typeface="+mn-ea"/>
                        <a:cs typeface="+mn-cs"/>
                      </a:endParaRPr>
                    </a:p>
                  </a:txBody>
                  <a:tcPr/>
                </a:tc>
                <a:tc>
                  <a:txBody>
                    <a:bodyPr/>
                    <a:lstStyle/>
                    <a:p>
                      <a:r>
                        <a:rPr lang="en-CA" sz="1800" b="1" kern="1200" dirty="0" smtClean="0">
                          <a:solidFill>
                            <a:schemeClr val="dk1"/>
                          </a:solidFill>
                          <a:effectLst/>
                          <a:latin typeface="+mn-lt"/>
                          <a:ea typeface="+mn-ea"/>
                          <a:cs typeface="+mn-cs"/>
                        </a:rPr>
                        <a:t>Managing a Multi-Generational Workforce</a:t>
                      </a:r>
                      <a:endParaRPr lang="en-CA" dirty="0"/>
                    </a:p>
                  </a:txBody>
                  <a:tcPr/>
                </a:tc>
              </a:tr>
              <a:tr h="5737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b="1" kern="1200" dirty="0" smtClean="0">
                          <a:solidFill>
                            <a:schemeClr val="dk1"/>
                          </a:solidFill>
                          <a:effectLst/>
                          <a:latin typeface="+mn-lt"/>
                          <a:ea typeface="+mn-ea"/>
                          <a:cs typeface="+mn-cs"/>
                        </a:rPr>
                        <a:t>Build an Effective Team</a:t>
                      </a:r>
                      <a:endParaRPr lang="en-CA" sz="1800" kern="1200" dirty="0" smtClean="0">
                        <a:solidFill>
                          <a:schemeClr val="dk1"/>
                        </a:solidFill>
                        <a:effectLst/>
                        <a:latin typeface="+mn-lt"/>
                        <a:ea typeface="+mn-ea"/>
                        <a:cs typeface="+mn-cs"/>
                      </a:endParaRPr>
                    </a:p>
                  </a:txBody>
                  <a:tcPr/>
                </a:tc>
                <a:tc>
                  <a:txBody>
                    <a:bodyPr/>
                    <a:lstStyle/>
                    <a:p>
                      <a:r>
                        <a:rPr lang="en-CA" sz="1800" b="1" kern="1200" dirty="0" smtClean="0">
                          <a:solidFill>
                            <a:schemeClr val="dk1"/>
                          </a:solidFill>
                          <a:effectLst/>
                          <a:latin typeface="+mn-lt"/>
                          <a:ea typeface="+mn-ea"/>
                          <a:cs typeface="+mn-cs"/>
                        </a:rPr>
                        <a:t>Choose the Best Person for the Job</a:t>
                      </a:r>
                      <a:endParaRPr lang="en-CA" dirty="0"/>
                    </a:p>
                  </a:txBody>
                  <a:tcPr/>
                </a:tc>
              </a:tr>
              <a:tr h="7090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b="1" kern="1200" dirty="0" smtClean="0">
                          <a:solidFill>
                            <a:schemeClr val="dk1"/>
                          </a:solidFill>
                          <a:effectLst/>
                          <a:latin typeface="+mn-lt"/>
                          <a:ea typeface="+mn-ea"/>
                          <a:cs typeface="+mn-cs"/>
                        </a:rPr>
                        <a:t>Inspire Exceptional Performance</a:t>
                      </a:r>
                      <a:endParaRPr lang="en-CA" sz="1800" kern="1200" dirty="0" smtClean="0">
                        <a:solidFill>
                          <a:schemeClr val="dk1"/>
                        </a:solidFill>
                        <a:effectLst/>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b="1" kern="1200" dirty="0" smtClean="0">
                          <a:solidFill>
                            <a:schemeClr val="dk1"/>
                          </a:solidFill>
                          <a:effectLst/>
                          <a:latin typeface="+mn-lt"/>
                          <a:ea typeface="+mn-ea"/>
                          <a:cs typeface="+mn-cs"/>
                        </a:rPr>
                        <a:t>Improve Workplace Communication</a:t>
                      </a:r>
                      <a:endParaRPr lang="en-CA" sz="1800" kern="1200" dirty="0" smtClean="0">
                        <a:solidFill>
                          <a:schemeClr val="dk1"/>
                        </a:solidFill>
                        <a:effectLst/>
                        <a:latin typeface="+mn-lt"/>
                        <a:ea typeface="+mn-ea"/>
                        <a:cs typeface="+mn-cs"/>
                      </a:endParaRPr>
                    </a:p>
                    <a:p>
                      <a:endParaRPr lang="en-CA" dirty="0"/>
                    </a:p>
                  </a:txBody>
                  <a:tcPr/>
                </a:tc>
              </a:tr>
              <a:tr h="709075">
                <a:tc>
                  <a:txBody>
                    <a:bodyPr/>
                    <a:lstStyle/>
                    <a:p>
                      <a:endParaRPr lang="en-CA"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b="1" kern="1200" dirty="0" smtClean="0">
                          <a:solidFill>
                            <a:schemeClr val="dk1"/>
                          </a:solidFill>
                          <a:effectLst/>
                          <a:latin typeface="+mn-lt"/>
                          <a:ea typeface="+mn-ea"/>
                          <a:cs typeface="+mn-cs"/>
                        </a:rPr>
                        <a:t>Personal Leadership</a:t>
                      </a:r>
                      <a:endParaRPr lang="en-CA" sz="1800" kern="1200" dirty="0" smtClean="0">
                        <a:solidFill>
                          <a:schemeClr val="dk1"/>
                        </a:solidFill>
                        <a:effectLst/>
                        <a:latin typeface="+mn-lt"/>
                        <a:ea typeface="+mn-ea"/>
                        <a:cs typeface="+mn-cs"/>
                      </a:endParaRPr>
                    </a:p>
                    <a:p>
                      <a:endParaRPr lang="en-CA" dirty="0"/>
                    </a:p>
                  </a:txBody>
                  <a:tcPr/>
                </a:tc>
              </a:tr>
              <a:tr h="709075">
                <a:tc>
                  <a:txBody>
                    <a:bodyPr/>
                    <a:lstStyle/>
                    <a:p>
                      <a:endParaRPr lang="en-CA"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b="1" kern="1200" dirty="0" smtClean="0">
                          <a:solidFill>
                            <a:schemeClr val="dk1"/>
                          </a:solidFill>
                          <a:effectLst/>
                          <a:latin typeface="+mn-lt"/>
                          <a:ea typeface="+mn-ea"/>
                          <a:cs typeface="+mn-cs"/>
                        </a:rPr>
                        <a:t>Inspire Exceptional Performance</a:t>
                      </a:r>
                      <a:endParaRPr lang="en-CA" sz="1800" kern="1200" dirty="0" smtClean="0">
                        <a:solidFill>
                          <a:schemeClr val="dk1"/>
                        </a:solidFill>
                        <a:effectLst/>
                        <a:latin typeface="+mn-lt"/>
                        <a:ea typeface="+mn-ea"/>
                        <a:cs typeface="+mn-cs"/>
                      </a:endParaRPr>
                    </a:p>
                    <a:p>
                      <a:endParaRPr lang="en-CA" dirty="0"/>
                    </a:p>
                  </a:txBody>
                  <a:tcPr/>
                </a:tc>
              </a:tr>
            </a:tbl>
          </a:graphicData>
        </a:graphic>
      </p:graphicFrame>
    </p:spTree>
    <p:extLst>
      <p:ext uri="{BB962C8B-B14F-4D97-AF65-F5344CB8AC3E}">
        <p14:creationId xmlns:p14="http://schemas.microsoft.com/office/powerpoint/2010/main" val="4181659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5674" y="-23446"/>
            <a:ext cx="8229600" cy="750769"/>
          </a:xfrm>
        </p:spPr>
        <p:txBody>
          <a:bodyPr>
            <a:normAutofit/>
          </a:bodyPr>
          <a:lstStyle/>
          <a:p>
            <a:pPr algn="ctr"/>
            <a:r>
              <a:rPr lang="en-US" b="1" dirty="0" smtClean="0">
                <a:solidFill>
                  <a:schemeClr val="bg1"/>
                </a:solidFill>
              </a:rPr>
              <a:t>Staying Connected over the Summer</a:t>
            </a:r>
            <a:endParaRPr lang="en-US" b="1" dirty="0">
              <a:solidFill>
                <a:schemeClr val="bg1"/>
              </a:solidFill>
            </a:endParaRPr>
          </a:p>
        </p:txBody>
      </p:sp>
      <p:pic>
        <p:nvPicPr>
          <p:cNvPr id="3" name="Picture 2">
            <a:hlinkClick r:id="rId4"/>
          </p:cNvPr>
          <p:cNvPicPr>
            <a:picLocks noChangeAspect="1"/>
          </p:cNvPicPr>
          <p:nvPr/>
        </p:nvPicPr>
        <p:blipFill>
          <a:blip r:embed="rId5"/>
          <a:stretch>
            <a:fillRect/>
          </a:stretch>
        </p:blipFill>
        <p:spPr>
          <a:xfrm>
            <a:off x="358726" y="1123441"/>
            <a:ext cx="8526686" cy="5305494"/>
          </a:xfrm>
          <a:prstGeom prst="rect">
            <a:avLst/>
          </a:prstGeom>
        </p:spPr>
      </p:pic>
    </p:spTree>
    <p:extLst>
      <p:ext uri="{BB962C8B-B14F-4D97-AF65-F5344CB8AC3E}">
        <p14:creationId xmlns:p14="http://schemas.microsoft.com/office/powerpoint/2010/main" val="353676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9097"/>
            <a:ext cx="8229600" cy="750769"/>
          </a:xfrm>
        </p:spPr>
        <p:txBody>
          <a:bodyPr/>
          <a:lstStyle/>
          <a:p>
            <a:pPr algn="ctr"/>
            <a:r>
              <a:rPr lang="en-US" b="1" dirty="0" smtClean="0">
                <a:solidFill>
                  <a:schemeClr val="bg1"/>
                </a:solidFill>
              </a:rPr>
              <a:t>Speakers</a:t>
            </a:r>
            <a:endParaRPr lang="en-US" b="1" dirty="0">
              <a:solidFill>
                <a:schemeClr val="bg1"/>
              </a:solidFill>
            </a:endParaRPr>
          </a:p>
        </p:txBody>
      </p:sp>
      <p:sp>
        <p:nvSpPr>
          <p:cNvPr id="3" name="Content Placeholder 2"/>
          <p:cNvSpPr>
            <a:spLocks noGrp="1"/>
          </p:cNvSpPr>
          <p:nvPr>
            <p:ph idx="1"/>
          </p:nvPr>
        </p:nvSpPr>
        <p:spPr>
          <a:xfrm>
            <a:off x="0" y="894711"/>
            <a:ext cx="8046720" cy="5345700"/>
          </a:xfrm>
        </p:spPr>
        <p:txBody>
          <a:bodyPr>
            <a:noAutofit/>
          </a:bodyPr>
          <a:lstStyle/>
          <a:p>
            <a:pPr marL="914400" lvl="1" indent="-457200">
              <a:buFont typeface="Arial" panose="020B0604020202020204" pitchFamily="34" charset="0"/>
              <a:buChar char="•"/>
            </a:pPr>
            <a:r>
              <a:rPr lang="en-US" b="1" dirty="0" smtClean="0"/>
              <a:t>Leslie Fitch  (leslie.fitch@mpl.on.ca)</a:t>
            </a:r>
          </a:p>
          <a:p>
            <a:pPr lvl="1"/>
            <a:r>
              <a:rPr lang="en-US" dirty="0"/>
              <a:t>	</a:t>
            </a:r>
            <a:r>
              <a:rPr lang="en-US" dirty="0" smtClean="0"/>
              <a:t>CEO and Chief Librarian,</a:t>
            </a:r>
          </a:p>
          <a:p>
            <a:pPr lvl="1"/>
            <a:r>
              <a:rPr lang="en-US" dirty="0"/>
              <a:t>	</a:t>
            </a:r>
            <a:r>
              <a:rPr lang="en-US" dirty="0" smtClean="0"/>
              <a:t>Milton Public Library</a:t>
            </a:r>
            <a:endParaRPr lang="en-US" sz="1200" dirty="0" smtClean="0"/>
          </a:p>
          <a:p>
            <a:pPr lvl="1"/>
            <a:endParaRPr lang="en-US" dirty="0" smtClean="0"/>
          </a:p>
          <a:p>
            <a:pPr marL="914400" lvl="1" indent="-457200">
              <a:buFont typeface="Arial" panose="020B0604020202020204" pitchFamily="34" charset="0"/>
              <a:buChar char="•"/>
            </a:pPr>
            <a:r>
              <a:rPr lang="en-US" b="1" dirty="0" smtClean="0"/>
              <a:t>Scott McCammon  (scott@miltonchamber.ca)</a:t>
            </a:r>
          </a:p>
          <a:p>
            <a:pPr lvl="1"/>
            <a:r>
              <a:rPr lang="en-US" dirty="0"/>
              <a:t>	</a:t>
            </a:r>
            <a:r>
              <a:rPr lang="en-US" dirty="0" smtClean="0"/>
              <a:t>President and CEO,</a:t>
            </a:r>
          </a:p>
          <a:p>
            <a:pPr lvl="1"/>
            <a:r>
              <a:rPr lang="en-US" dirty="0"/>
              <a:t>	</a:t>
            </a:r>
            <a:r>
              <a:rPr lang="en-US" dirty="0" smtClean="0"/>
              <a:t>Milton Chamber of Commerce</a:t>
            </a:r>
          </a:p>
          <a:p>
            <a:pPr lvl="1"/>
            <a:endParaRPr lang="en-US" sz="1200" dirty="0" smtClean="0"/>
          </a:p>
          <a:p>
            <a:pPr marL="914400" lvl="1" indent="-457200">
              <a:buFont typeface="Arial" panose="020B0604020202020204" pitchFamily="34" charset="0"/>
              <a:buChar char="•"/>
            </a:pPr>
            <a:r>
              <a:rPr lang="en-US" b="1" dirty="0" smtClean="0"/>
              <a:t>Anne O’Sullivan  (anne.osullivan@mpl.on.ca)</a:t>
            </a:r>
          </a:p>
          <a:p>
            <a:pPr lvl="1"/>
            <a:r>
              <a:rPr lang="en-US" dirty="0"/>
              <a:t>	</a:t>
            </a:r>
            <a:r>
              <a:rPr lang="en-US" dirty="0" smtClean="0"/>
              <a:t>Manager, Information Services and Programming, 	Milton Public Library</a:t>
            </a:r>
          </a:p>
        </p:txBody>
      </p:sp>
      <p:sp>
        <p:nvSpPr>
          <p:cNvPr id="5" name="AutoShape 2" descr="Image result for milton chamber of commerce logo"/>
          <p:cNvSpPr>
            <a:spLocks noChangeAspect="1" noChangeArrowheads="1"/>
          </p:cNvSpPr>
          <p:nvPr/>
        </p:nvSpPr>
        <p:spPr bwMode="auto">
          <a:xfrm>
            <a:off x="7090765" y="409336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6" name="AutoShape 2" descr="Image result for milton chamber of commerce logo"/>
          <p:cNvSpPr>
            <a:spLocks noChangeAspect="1" noChangeArrowheads="1"/>
          </p:cNvSpPr>
          <p:nvPr/>
        </p:nvSpPr>
        <p:spPr bwMode="auto">
          <a:xfrm>
            <a:off x="7243165" y="424576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7" name="AutoShape 2" descr="Image result for milton chamber of commerce logo"/>
          <p:cNvSpPr>
            <a:spLocks noChangeAspect="1" noChangeArrowheads="1"/>
          </p:cNvSpPr>
          <p:nvPr/>
        </p:nvSpPr>
        <p:spPr bwMode="auto">
          <a:xfrm>
            <a:off x="7395565" y="439816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110" y="6240411"/>
            <a:ext cx="1272670" cy="595544"/>
          </a:xfrm>
          <a:prstGeom prst="rect">
            <a:avLst/>
          </a:prstGeom>
        </p:spPr>
      </p:pic>
    </p:spTree>
    <p:extLst>
      <p:ext uri="{BB962C8B-B14F-4D97-AF65-F5344CB8AC3E}">
        <p14:creationId xmlns:p14="http://schemas.microsoft.com/office/powerpoint/2010/main" val="3926110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851"/>
            <a:ext cx="8229600" cy="750769"/>
          </a:xfrm>
        </p:spPr>
        <p:txBody>
          <a:bodyPr>
            <a:normAutofit/>
          </a:bodyPr>
          <a:lstStyle/>
          <a:p>
            <a:pPr algn="ctr"/>
            <a:r>
              <a:rPr lang="en-US" b="1" dirty="0" smtClean="0">
                <a:solidFill>
                  <a:schemeClr val="bg1"/>
                </a:solidFill>
              </a:rPr>
              <a:t>Staying Connected over the Summer</a:t>
            </a:r>
            <a:endParaRPr lang="en-US" b="1"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110" y="6240411"/>
            <a:ext cx="1272670" cy="595544"/>
          </a:xfrm>
          <a:prstGeom prst="rect">
            <a:avLst/>
          </a:prstGeom>
        </p:spPr>
      </p:pic>
      <p:pic>
        <p:nvPicPr>
          <p:cNvPr id="6" name="Picture 5"/>
          <p:cNvPicPr>
            <a:picLocks noChangeAspect="1"/>
          </p:cNvPicPr>
          <p:nvPr/>
        </p:nvPicPr>
        <p:blipFill>
          <a:blip r:embed="rId5"/>
          <a:stretch>
            <a:fillRect/>
          </a:stretch>
        </p:blipFill>
        <p:spPr>
          <a:xfrm>
            <a:off x="152400" y="1364197"/>
            <a:ext cx="4857750" cy="4229100"/>
          </a:xfrm>
          <a:prstGeom prst="rect">
            <a:avLst/>
          </a:prstGeom>
        </p:spPr>
      </p:pic>
      <p:pic>
        <p:nvPicPr>
          <p:cNvPr id="5122" name="Picture 2" descr="Image result for jan brad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3825" y="1965426"/>
            <a:ext cx="3787775" cy="232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911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
            <a:ext cx="8229600" cy="750769"/>
          </a:xfrm>
        </p:spPr>
        <p:txBody>
          <a:bodyPr>
            <a:normAutofit/>
          </a:bodyPr>
          <a:lstStyle/>
          <a:p>
            <a:pPr algn="ctr"/>
            <a:r>
              <a:rPr lang="en-US" b="1" dirty="0" smtClean="0">
                <a:solidFill>
                  <a:schemeClr val="bg1"/>
                </a:solidFill>
              </a:rPr>
              <a:t>The expertise of the cohort</a:t>
            </a:r>
            <a:endParaRPr lang="en-US" b="1"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110" y="6240411"/>
            <a:ext cx="1272670" cy="595544"/>
          </a:xfrm>
          <a:prstGeom prst="rect">
            <a:avLst/>
          </a:prstGeom>
        </p:spPr>
      </p:pic>
      <p:pic>
        <p:nvPicPr>
          <p:cNvPr id="5"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0795" y="835723"/>
            <a:ext cx="7061717" cy="5296288"/>
          </a:xfrm>
          <a:prstGeom prst="rect">
            <a:avLst/>
          </a:prstGeom>
        </p:spPr>
      </p:pic>
    </p:spTree>
    <p:extLst>
      <p:ext uri="{BB962C8B-B14F-4D97-AF65-F5344CB8AC3E}">
        <p14:creationId xmlns:p14="http://schemas.microsoft.com/office/powerpoint/2010/main" val="4262510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809" y="-9378"/>
            <a:ext cx="8229600" cy="750769"/>
          </a:xfrm>
        </p:spPr>
        <p:txBody>
          <a:bodyPr>
            <a:normAutofit/>
          </a:bodyPr>
          <a:lstStyle/>
          <a:p>
            <a:pPr algn="ctr"/>
            <a:r>
              <a:rPr lang="en-US" b="1" dirty="0" smtClean="0">
                <a:solidFill>
                  <a:schemeClr val="bg1"/>
                </a:solidFill>
              </a:rPr>
              <a:t>The role of Community Experts</a:t>
            </a:r>
            <a:endParaRPr lang="en-US" b="1" dirty="0">
              <a:solidFill>
                <a:schemeClr val="bg1"/>
              </a:solidFill>
            </a:endParaRPr>
          </a:p>
        </p:txBody>
      </p:sp>
      <p:pic>
        <p:nvPicPr>
          <p:cNvPr id="5" name="Picture 4"/>
          <p:cNvPicPr>
            <a:picLocks noChangeAspect="1"/>
          </p:cNvPicPr>
          <p:nvPr/>
        </p:nvPicPr>
        <p:blipFill>
          <a:blip r:embed="rId4"/>
          <a:stretch>
            <a:fillRect/>
          </a:stretch>
        </p:blipFill>
        <p:spPr>
          <a:xfrm>
            <a:off x="2548011" y="2152430"/>
            <a:ext cx="4724986" cy="4193529"/>
          </a:xfrm>
          <a:prstGeom prst="rect">
            <a:avLst/>
          </a:prstGeom>
        </p:spPr>
      </p:pic>
      <p:pic>
        <p:nvPicPr>
          <p:cNvPr id="2050" name="Picture 2" descr="Image result for thumbs up thumbs dow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414" y="1167084"/>
            <a:ext cx="3285298" cy="22091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1110" y="6240411"/>
            <a:ext cx="1272670" cy="595544"/>
          </a:xfrm>
          <a:prstGeom prst="rect">
            <a:avLst/>
          </a:prstGeom>
        </p:spPr>
      </p:pic>
    </p:spTree>
    <p:extLst>
      <p:ext uri="{BB962C8B-B14F-4D97-AF65-F5344CB8AC3E}">
        <p14:creationId xmlns:p14="http://schemas.microsoft.com/office/powerpoint/2010/main" val="2199855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107852"/>
            <a:ext cx="8229600" cy="750769"/>
          </a:xfrm>
        </p:spPr>
        <p:txBody>
          <a:bodyPr>
            <a:normAutofit/>
          </a:bodyPr>
          <a:lstStyle/>
          <a:p>
            <a:pPr algn="ctr"/>
            <a:r>
              <a:rPr lang="en-US" b="1" dirty="0" smtClean="0">
                <a:solidFill>
                  <a:schemeClr val="bg1"/>
                </a:solidFill>
              </a:rPr>
              <a:t>Participant Feedback</a:t>
            </a:r>
            <a:endParaRPr lang="en-US" b="1" dirty="0">
              <a:solidFill>
                <a:schemeClr val="bg1"/>
              </a:solidFill>
            </a:endParaRPr>
          </a:p>
        </p:txBody>
      </p:sp>
      <p:sp>
        <p:nvSpPr>
          <p:cNvPr id="3" name="Content Placeholder 2"/>
          <p:cNvSpPr>
            <a:spLocks noGrp="1"/>
          </p:cNvSpPr>
          <p:nvPr>
            <p:ph idx="1"/>
          </p:nvPr>
        </p:nvSpPr>
        <p:spPr>
          <a:xfrm>
            <a:off x="330592" y="1001979"/>
            <a:ext cx="8060634" cy="4525963"/>
          </a:xfrm>
        </p:spPr>
        <p:txBody>
          <a:bodyPr>
            <a:noAutofit/>
          </a:bodyPr>
          <a:lstStyle/>
          <a:p>
            <a:pPr lvl="1"/>
            <a:r>
              <a:rPr lang="en-US" sz="2800" i="1" dirty="0" smtClean="0"/>
              <a:t>“I </a:t>
            </a:r>
            <a:r>
              <a:rPr lang="en-US" sz="2800" i="1" dirty="0"/>
              <a:t>have attended several CLIC sessions and have thoroughly enjoyed and </a:t>
            </a:r>
            <a:r>
              <a:rPr lang="en-US" sz="2800" i="1" dirty="0" smtClean="0"/>
              <a:t>benefitted </a:t>
            </a:r>
            <a:r>
              <a:rPr lang="en-US" sz="2800" i="1" dirty="0"/>
              <a:t>from each.  Meeting with others in our business community in a small focused group to discuss targeted issues in the workplace has provided much food for thought as well as specific strategies to consider.  Receiving well-chosen articles and videos on the upcoming topic has been a great way to prepare for and to focus the discussion. Exceptionally well done and appreciated</a:t>
            </a:r>
            <a:r>
              <a:rPr lang="en-US" sz="2800" i="1" dirty="0" smtClean="0"/>
              <a:t>!”</a:t>
            </a:r>
            <a:endParaRPr lang="en-CA" sz="2800" i="1" dirty="0"/>
          </a:p>
          <a:p>
            <a:pPr lvl="1">
              <a:lnSpc>
                <a:spcPct val="150000"/>
              </a:lnSpc>
            </a:pPr>
            <a:endParaRPr lang="en-US" sz="2800"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110" y="6240411"/>
            <a:ext cx="1272670" cy="595544"/>
          </a:xfrm>
          <a:prstGeom prst="rect">
            <a:avLst/>
          </a:prstGeom>
        </p:spPr>
      </p:pic>
    </p:spTree>
    <p:extLst>
      <p:ext uri="{BB962C8B-B14F-4D97-AF65-F5344CB8AC3E}">
        <p14:creationId xmlns:p14="http://schemas.microsoft.com/office/powerpoint/2010/main" val="179470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107852"/>
            <a:ext cx="8229600" cy="750769"/>
          </a:xfrm>
        </p:spPr>
        <p:txBody>
          <a:bodyPr>
            <a:normAutofit/>
          </a:bodyPr>
          <a:lstStyle/>
          <a:p>
            <a:pPr algn="ctr"/>
            <a:r>
              <a:rPr lang="en-US" b="1" dirty="0" smtClean="0">
                <a:solidFill>
                  <a:schemeClr val="bg1"/>
                </a:solidFill>
              </a:rPr>
              <a:t>Participant Feedback</a:t>
            </a:r>
            <a:endParaRPr lang="en-US" b="1" dirty="0">
              <a:solidFill>
                <a:schemeClr val="bg1"/>
              </a:solidFill>
            </a:endParaRPr>
          </a:p>
        </p:txBody>
      </p:sp>
      <p:sp>
        <p:nvSpPr>
          <p:cNvPr id="3" name="Content Placeholder 2"/>
          <p:cNvSpPr>
            <a:spLocks noGrp="1"/>
          </p:cNvSpPr>
          <p:nvPr>
            <p:ph idx="1"/>
          </p:nvPr>
        </p:nvSpPr>
        <p:spPr>
          <a:xfrm>
            <a:off x="154745" y="776896"/>
            <a:ext cx="8532055" cy="4525963"/>
          </a:xfrm>
        </p:spPr>
        <p:txBody>
          <a:bodyPr>
            <a:noAutofit/>
          </a:bodyPr>
          <a:lstStyle/>
          <a:p>
            <a:pPr lvl="1"/>
            <a:r>
              <a:rPr lang="en-US" i="1" dirty="0" smtClean="0"/>
              <a:t>“CLIC </a:t>
            </a:r>
            <a:r>
              <a:rPr lang="en-US" i="1" dirty="0"/>
              <a:t>has provided me with </a:t>
            </a:r>
            <a:r>
              <a:rPr lang="en-US" i="1" dirty="0" smtClean="0"/>
              <a:t>a </a:t>
            </a:r>
            <a:r>
              <a:rPr lang="en-US" i="1" dirty="0"/>
              <a:t>great network of professionals in my community; to share ideas and knowledge, to ask for feedback and to share points of view, to see things from another perspective and to learn from one another</a:t>
            </a:r>
            <a:r>
              <a:rPr lang="en-US" i="1" dirty="0" smtClean="0"/>
              <a:t>.”</a:t>
            </a:r>
          </a:p>
          <a:p>
            <a:pPr lvl="1"/>
            <a:endParaRPr lang="en-US" i="1" dirty="0"/>
          </a:p>
          <a:p>
            <a:pPr lvl="1"/>
            <a:r>
              <a:rPr lang="en-CA" i="1" dirty="0" smtClean="0"/>
              <a:t>“[CLIC] </a:t>
            </a:r>
            <a:r>
              <a:rPr lang="en-CA" i="1" dirty="0"/>
              <a:t>has given me a great opportunity to exchange ideas with other business people in the community.  Actually, this to me, has been a </a:t>
            </a:r>
            <a:r>
              <a:rPr lang="en-CA" i="1" dirty="0" err="1"/>
              <a:t>byproduct</a:t>
            </a:r>
            <a:r>
              <a:rPr lang="en-CA" i="1" dirty="0"/>
              <a:t> of the meetings as I assumed that initially it would be more of a “read and learn” type of exercise but it has become so much more than that.  The reading materials have been very educational but also have lead me to learn more about what it available to me through the library system that I had no idea about</a:t>
            </a:r>
            <a:r>
              <a:rPr lang="en-CA" i="1" dirty="0" smtClean="0"/>
              <a:t>.”</a:t>
            </a:r>
            <a:endParaRPr lang="en-CA" i="1" dirty="0"/>
          </a:p>
          <a:p>
            <a:pPr lvl="1"/>
            <a:endParaRPr lang="en-US" sz="2800" i="1" dirty="0" smtClean="0"/>
          </a:p>
          <a:p>
            <a:pPr lvl="1"/>
            <a:endParaRPr lang="en-US" sz="2800" i="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110" y="6240411"/>
            <a:ext cx="1272670" cy="595544"/>
          </a:xfrm>
          <a:prstGeom prst="rect">
            <a:avLst/>
          </a:prstGeom>
        </p:spPr>
      </p:pic>
    </p:spTree>
    <p:extLst>
      <p:ext uri="{BB962C8B-B14F-4D97-AF65-F5344CB8AC3E}">
        <p14:creationId xmlns:p14="http://schemas.microsoft.com/office/powerpoint/2010/main" val="2069242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9742" y="0"/>
            <a:ext cx="8229600" cy="750769"/>
          </a:xfrm>
        </p:spPr>
        <p:txBody>
          <a:bodyPr>
            <a:normAutofit/>
          </a:bodyPr>
          <a:lstStyle/>
          <a:p>
            <a:pPr algn="ctr"/>
            <a:r>
              <a:rPr lang="en-US" b="1" dirty="0" smtClean="0">
                <a:solidFill>
                  <a:schemeClr val="bg1"/>
                </a:solidFill>
              </a:rPr>
              <a:t>Evaluating Success</a:t>
            </a:r>
            <a:endParaRPr lang="en-US" b="1" dirty="0">
              <a:solidFill>
                <a:schemeClr val="bg1"/>
              </a:solidFill>
            </a:endParaRPr>
          </a:p>
        </p:txBody>
      </p:sp>
      <p:sp>
        <p:nvSpPr>
          <p:cNvPr id="3" name="Content Placeholder 2"/>
          <p:cNvSpPr>
            <a:spLocks noGrp="1"/>
          </p:cNvSpPr>
          <p:nvPr>
            <p:ph idx="1"/>
          </p:nvPr>
        </p:nvSpPr>
        <p:spPr>
          <a:xfrm>
            <a:off x="274321" y="1183273"/>
            <a:ext cx="8060634" cy="4525963"/>
          </a:xfrm>
        </p:spPr>
        <p:txBody>
          <a:bodyPr>
            <a:noAutofit/>
          </a:bodyPr>
          <a:lstStyle/>
          <a:p>
            <a:pPr marL="914400" lvl="1" indent="-457200">
              <a:buFont typeface="Arial" panose="020B0604020202020204" pitchFamily="34" charset="0"/>
              <a:buChar char="•"/>
            </a:pPr>
            <a:r>
              <a:rPr lang="en-CA" sz="3200" dirty="0" smtClean="0"/>
              <a:t>Attendance</a:t>
            </a:r>
          </a:p>
          <a:p>
            <a:pPr marL="914400" lvl="1" indent="-457200">
              <a:buFont typeface="Arial" panose="020B0604020202020204" pitchFamily="34" charset="0"/>
              <a:buChar char="•"/>
            </a:pPr>
            <a:r>
              <a:rPr lang="en-CA" sz="3200" dirty="0" smtClean="0"/>
              <a:t>Interest</a:t>
            </a:r>
          </a:p>
          <a:p>
            <a:pPr marL="800100" lvl="1" indent="-342900">
              <a:buFont typeface="Arial" panose="020B0604020202020204" pitchFamily="34" charset="0"/>
              <a:buChar char="•"/>
            </a:pPr>
            <a:r>
              <a:rPr lang="en-CA" sz="3200" dirty="0" smtClean="0"/>
              <a:t>Participation</a:t>
            </a:r>
          </a:p>
          <a:p>
            <a:pPr marL="800100" lvl="1" indent="-342900">
              <a:buFont typeface="Arial" panose="020B0604020202020204" pitchFamily="34" charset="0"/>
              <a:buChar char="•"/>
            </a:pPr>
            <a:r>
              <a:rPr lang="en-CA" sz="3200" dirty="0" smtClean="0"/>
              <a:t>Relationship building</a:t>
            </a:r>
          </a:p>
          <a:p>
            <a:pPr marL="800100" lvl="1" indent="-342900">
              <a:buFont typeface="Arial" panose="020B0604020202020204" pitchFamily="34" charset="0"/>
              <a:buChar char="•"/>
            </a:pPr>
            <a:r>
              <a:rPr lang="en-CA" sz="3200" dirty="0" smtClean="0"/>
              <a:t>Buy-in from local businesses</a:t>
            </a:r>
          </a:p>
          <a:p>
            <a:pPr marL="800100" lvl="1" indent="-342900">
              <a:buFont typeface="Arial" panose="020B0604020202020204" pitchFamily="34" charset="0"/>
              <a:buChar char="•"/>
            </a:pPr>
            <a:r>
              <a:rPr lang="en-CA" sz="3200" dirty="0" smtClean="0"/>
              <a:t>Enthusiasm – and making it replicable to other municipalities</a:t>
            </a:r>
            <a:endParaRPr lang="en-CA" sz="3200" dirty="0"/>
          </a:p>
          <a:p>
            <a:pPr lvl="1">
              <a:lnSpc>
                <a:spcPct val="150000"/>
              </a:lnSpc>
            </a:pPr>
            <a:endParaRPr lang="en-US" sz="2800"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110" y="6240411"/>
            <a:ext cx="1272670" cy="595544"/>
          </a:xfrm>
          <a:prstGeom prst="rect">
            <a:avLst/>
          </a:prstGeom>
        </p:spPr>
      </p:pic>
    </p:spTree>
    <p:extLst>
      <p:ext uri="{BB962C8B-B14F-4D97-AF65-F5344CB8AC3E}">
        <p14:creationId xmlns:p14="http://schemas.microsoft.com/office/powerpoint/2010/main" val="2368183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718" y="0"/>
            <a:ext cx="8229600" cy="750769"/>
          </a:xfrm>
        </p:spPr>
        <p:txBody>
          <a:bodyPr>
            <a:normAutofit/>
          </a:bodyPr>
          <a:lstStyle/>
          <a:p>
            <a:pPr algn="ctr"/>
            <a:r>
              <a:rPr lang="en-US" b="1" dirty="0" smtClean="0">
                <a:solidFill>
                  <a:schemeClr val="bg1"/>
                </a:solidFill>
              </a:rPr>
              <a:t>What Next?</a:t>
            </a:r>
            <a:endParaRPr lang="en-US" b="1" dirty="0">
              <a:solidFill>
                <a:schemeClr val="bg1"/>
              </a:solidFill>
            </a:endParaRPr>
          </a:p>
        </p:txBody>
      </p:sp>
      <p:sp>
        <p:nvSpPr>
          <p:cNvPr id="3" name="Content Placeholder 2"/>
          <p:cNvSpPr>
            <a:spLocks noGrp="1"/>
          </p:cNvSpPr>
          <p:nvPr>
            <p:ph idx="1"/>
          </p:nvPr>
        </p:nvSpPr>
        <p:spPr>
          <a:xfrm>
            <a:off x="372718" y="1070732"/>
            <a:ext cx="8060634" cy="4525963"/>
          </a:xfrm>
        </p:spPr>
        <p:txBody>
          <a:bodyPr>
            <a:noAutofit/>
          </a:bodyPr>
          <a:lstStyle/>
          <a:p>
            <a:pPr marL="914400" lvl="1" indent="-457200">
              <a:lnSpc>
                <a:spcPct val="150000"/>
              </a:lnSpc>
              <a:buFont typeface="Arial" panose="020B0604020202020204" pitchFamily="34" charset="0"/>
              <a:buChar char="•"/>
            </a:pPr>
            <a:r>
              <a:rPr lang="en-US" sz="3200" dirty="0" smtClean="0"/>
              <a:t>2018 program </a:t>
            </a:r>
          </a:p>
          <a:p>
            <a:pPr marL="914400" lvl="1" indent="-457200">
              <a:lnSpc>
                <a:spcPct val="150000"/>
              </a:lnSpc>
              <a:buFont typeface="Arial" panose="020B0604020202020204" pitchFamily="34" charset="0"/>
              <a:buChar char="•"/>
            </a:pPr>
            <a:r>
              <a:rPr lang="en-US" sz="3200" dirty="0" smtClean="0"/>
              <a:t>Continuous evolution based on collaboration with partners and participants</a:t>
            </a:r>
          </a:p>
          <a:p>
            <a:pPr marL="914400" lvl="1" indent="-457200">
              <a:lnSpc>
                <a:spcPct val="150000"/>
              </a:lnSpc>
              <a:buFont typeface="Arial" panose="020B0604020202020204" pitchFamily="34" charset="0"/>
              <a:buChar char="•"/>
            </a:pPr>
            <a:r>
              <a:rPr lang="en-US" sz="3200" dirty="0" smtClean="0"/>
              <a:t>Encourage the implementation of the project outside Milton</a:t>
            </a:r>
          </a:p>
          <a:p>
            <a:pPr lvl="1">
              <a:lnSpc>
                <a:spcPct val="150000"/>
              </a:lnSpc>
            </a:pPr>
            <a:endParaRPr lang="en-US" sz="2800" dirty="0"/>
          </a:p>
          <a:p>
            <a:pPr lvl="1">
              <a:lnSpc>
                <a:spcPct val="150000"/>
              </a:lnSpc>
            </a:pPr>
            <a:endParaRPr lang="en-US" sz="2800"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110" y="6240411"/>
            <a:ext cx="1272670" cy="595544"/>
          </a:xfrm>
          <a:prstGeom prst="rect">
            <a:avLst/>
          </a:prstGeom>
        </p:spPr>
      </p:pic>
    </p:spTree>
    <p:extLst>
      <p:ext uri="{BB962C8B-B14F-4D97-AF65-F5344CB8AC3E}">
        <p14:creationId xmlns:p14="http://schemas.microsoft.com/office/powerpoint/2010/main" val="99640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0769"/>
          </a:xfrm>
        </p:spPr>
        <p:txBody>
          <a:bodyPr>
            <a:normAutofit/>
          </a:bodyPr>
          <a:lstStyle/>
          <a:p>
            <a:pPr algn="ctr"/>
            <a:r>
              <a:rPr lang="en-US" b="1" dirty="0" smtClean="0">
                <a:solidFill>
                  <a:schemeClr val="bg1"/>
                </a:solidFill>
              </a:rPr>
              <a:t>Take-</a:t>
            </a:r>
            <a:r>
              <a:rPr lang="en-US" b="1" dirty="0" err="1" smtClean="0">
                <a:solidFill>
                  <a:schemeClr val="bg1"/>
                </a:solidFill>
              </a:rPr>
              <a:t>Aways</a:t>
            </a:r>
            <a:endParaRPr lang="en-US" b="1" dirty="0">
              <a:solidFill>
                <a:schemeClr val="bg1"/>
              </a:solidFill>
            </a:endParaRPr>
          </a:p>
        </p:txBody>
      </p:sp>
      <p:sp>
        <p:nvSpPr>
          <p:cNvPr id="3" name="Content Placeholder 2"/>
          <p:cNvSpPr>
            <a:spLocks noGrp="1"/>
          </p:cNvSpPr>
          <p:nvPr>
            <p:ph idx="1"/>
          </p:nvPr>
        </p:nvSpPr>
        <p:spPr>
          <a:xfrm>
            <a:off x="316524" y="1014460"/>
            <a:ext cx="8370276" cy="4950242"/>
          </a:xfrm>
        </p:spPr>
        <p:txBody>
          <a:bodyPr>
            <a:noAutofit/>
          </a:bodyPr>
          <a:lstStyle/>
          <a:p>
            <a:pPr marL="914400" lvl="1" indent="-457200">
              <a:lnSpc>
                <a:spcPct val="150000"/>
              </a:lnSpc>
              <a:buFont typeface="Arial" panose="020B0604020202020204" pitchFamily="34" charset="0"/>
              <a:buChar char="•"/>
            </a:pPr>
            <a:r>
              <a:rPr lang="en-US" dirty="0" smtClean="0"/>
              <a:t>Find a skilled facilitator</a:t>
            </a:r>
          </a:p>
          <a:p>
            <a:pPr marL="914400" lvl="1" indent="-457200">
              <a:lnSpc>
                <a:spcPct val="150000"/>
              </a:lnSpc>
              <a:buFont typeface="Arial" panose="020B0604020202020204" pitchFamily="34" charset="0"/>
              <a:buChar char="•"/>
            </a:pPr>
            <a:r>
              <a:rPr lang="en-US" dirty="0" smtClean="0"/>
              <a:t>Leverage the expertise of participants</a:t>
            </a:r>
          </a:p>
          <a:p>
            <a:pPr marL="914400" lvl="1" indent="-457200">
              <a:lnSpc>
                <a:spcPct val="150000"/>
              </a:lnSpc>
              <a:buFont typeface="Arial" panose="020B0604020202020204" pitchFamily="34" charset="0"/>
              <a:buChar char="•"/>
            </a:pPr>
            <a:r>
              <a:rPr lang="en-US" dirty="0" smtClean="0"/>
              <a:t>Allow the program to evolve naturally over time</a:t>
            </a:r>
          </a:p>
          <a:p>
            <a:pPr marL="914400" lvl="1" indent="-457200">
              <a:lnSpc>
                <a:spcPct val="150000"/>
              </a:lnSpc>
              <a:buFont typeface="Arial" panose="020B0604020202020204" pitchFamily="34" charset="0"/>
              <a:buChar char="•"/>
            </a:pPr>
            <a:r>
              <a:rPr lang="en-US" dirty="0" smtClean="0"/>
              <a:t>Be reasonable in expectations of participants – curate digestible content</a:t>
            </a:r>
          </a:p>
          <a:p>
            <a:pPr marL="914400" lvl="1" indent="-457200">
              <a:lnSpc>
                <a:spcPct val="150000"/>
              </a:lnSpc>
              <a:buFont typeface="Arial" panose="020B0604020202020204" pitchFamily="34" charset="0"/>
              <a:buChar char="•"/>
            </a:pPr>
            <a:r>
              <a:rPr lang="en-US" dirty="0" smtClean="0"/>
              <a:t>Where it makes sense, invite local experts to animate discussions</a:t>
            </a:r>
          </a:p>
          <a:p>
            <a:pPr marL="914400" lvl="1" indent="-457200">
              <a:lnSpc>
                <a:spcPct val="150000"/>
              </a:lnSpc>
              <a:buFont typeface="Arial" panose="020B0604020202020204" pitchFamily="34" charset="0"/>
              <a:buChar char="•"/>
            </a:pPr>
            <a:r>
              <a:rPr lang="en-US" dirty="0" smtClean="0"/>
              <a:t>Keep it interesting!</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110" y="6240411"/>
            <a:ext cx="1272670" cy="595544"/>
          </a:xfrm>
          <a:prstGeom prst="rect">
            <a:avLst/>
          </a:prstGeom>
        </p:spPr>
      </p:pic>
    </p:spTree>
    <p:extLst>
      <p:ext uri="{BB962C8B-B14F-4D97-AF65-F5344CB8AC3E}">
        <p14:creationId xmlns:p14="http://schemas.microsoft.com/office/powerpoint/2010/main" val="2977058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7852"/>
            <a:ext cx="8229600" cy="750769"/>
          </a:xfrm>
        </p:spPr>
        <p:txBody>
          <a:bodyPr>
            <a:normAutofit/>
          </a:bodyPr>
          <a:lstStyle/>
          <a:p>
            <a:pPr algn="ctr"/>
            <a:r>
              <a:rPr lang="en-US" b="1" dirty="0" smtClean="0">
                <a:solidFill>
                  <a:schemeClr val="bg1"/>
                </a:solidFill>
              </a:rPr>
              <a:t>Implementing in Your System</a:t>
            </a:r>
            <a:endParaRPr lang="en-US" b="1" dirty="0">
              <a:solidFill>
                <a:schemeClr val="bg1"/>
              </a:solidFill>
            </a:endParaRPr>
          </a:p>
        </p:txBody>
      </p:sp>
      <p:sp>
        <p:nvSpPr>
          <p:cNvPr id="3" name="Content Placeholder 2"/>
          <p:cNvSpPr>
            <a:spLocks noGrp="1"/>
          </p:cNvSpPr>
          <p:nvPr>
            <p:ph idx="1"/>
          </p:nvPr>
        </p:nvSpPr>
        <p:spPr>
          <a:xfrm>
            <a:off x="266701" y="1166201"/>
            <a:ext cx="8060634" cy="4525963"/>
          </a:xfrm>
        </p:spPr>
        <p:txBody>
          <a:bodyPr>
            <a:noAutofit/>
          </a:bodyPr>
          <a:lstStyle/>
          <a:p>
            <a:pPr marL="914400" lvl="1" indent="-457200">
              <a:lnSpc>
                <a:spcPct val="150000"/>
              </a:lnSpc>
              <a:buFont typeface="Arial" panose="020B0604020202020204" pitchFamily="34" charset="0"/>
              <a:buChar char="•"/>
            </a:pPr>
            <a:r>
              <a:rPr lang="en-US" sz="2800" dirty="0" smtClean="0"/>
              <a:t>Please download our MPL Facilitator Guide to the Chamber-Library Information Cohort from the OLA SC website – or email Anne for an advance copy!</a:t>
            </a:r>
            <a:endParaRPr lang="en-US" sz="2800" dirty="0"/>
          </a:p>
          <a:p>
            <a:pPr marL="914400" lvl="1" indent="-457200">
              <a:lnSpc>
                <a:spcPct val="150000"/>
              </a:lnSpc>
              <a:buFont typeface="Arial" panose="020B0604020202020204" pitchFamily="34" charset="0"/>
              <a:buChar char="•"/>
            </a:pPr>
            <a:r>
              <a:rPr lang="en-US" sz="2800" dirty="0" smtClean="0"/>
              <a:t>Don’t hesitate to reach out to us and we’d be happy to chat.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110" y="6240411"/>
            <a:ext cx="1272670" cy="595544"/>
          </a:xfrm>
          <a:prstGeom prst="rect">
            <a:avLst/>
          </a:prstGeom>
        </p:spPr>
      </p:pic>
    </p:spTree>
    <p:extLst>
      <p:ext uri="{BB962C8B-B14F-4D97-AF65-F5344CB8AC3E}">
        <p14:creationId xmlns:p14="http://schemas.microsoft.com/office/powerpoint/2010/main" val="297462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695"/>
            <a:ext cx="8229600" cy="750769"/>
          </a:xfrm>
        </p:spPr>
        <p:txBody>
          <a:bodyPr/>
          <a:lstStyle/>
          <a:p>
            <a:pPr algn="ctr"/>
            <a:r>
              <a:rPr lang="en-US" b="1" dirty="0" smtClean="0">
                <a:solidFill>
                  <a:schemeClr val="bg1"/>
                </a:solidFill>
              </a:rPr>
              <a:t>Questions?</a:t>
            </a:r>
            <a:endParaRPr lang="en-US" b="1" dirty="0">
              <a:solidFill>
                <a:schemeClr val="bg1"/>
              </a:solidFill>
            </a:endParaRPr>
          </a:p>
        </p:txBody>
      </p:sp>
      <p:sp>
        <p:nvSpPr>
          <p:cNvPr id="5" name="AutoShape 2" descr="Image result for milton chamber of commerce logo"/>
          <p:cNvSpPr>
            <a:spLocks noChangeAspect="1" noChangeArrowheads="1"/>
          </p:cNvSpPr>
          <p:nvPr/>
        </p:nvSpPr>
        <p:spPr bwMode="auto">
          <a:xfrm>
            <a:off x="7090765" y="409336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2" descr="Image result for milton chamber of commerce logo"/>
          <p:cNvSpPr>
            <a:spLocks noChangeAspect="1" noChangeArrowheads="1"/>
          </p:cNvSpPr>
          <p:nvPr/>
        </p:nvSpPr>
        <p:spPr bwMode="auto">
          <a:xfrm>
            <a:off x="7243165" y="424576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2" descr="Image result for milton chamber of commerce logo"/>
          <p:cNvSpPr>
            <a:spLocks noChangeAspect="1" noChangeArrowheads="1"/>
          </p:cNvSpPr>
          <p:nvPr/>
        </p:nvSpPr>
        <p:spPr bwMode="auto">
          <a:xfrm>
            <a:off x="7395565" y="439816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110" y="6240411"/>
            <a:ext cx="1272670" cy="595544"/>
          </a:xfrm>
          <a:prstGeom prst="rect">
            <a:avLst/>
          </a:prstGeom>
        </p:spPr>
      </p:pic>
      <p:pic>
        <p:nvPicPr>
          <p:cNvPr id="1032" name="Picture 8" descr="Image result for hands 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25" y="1480036"/>
            <a:ext cx="8105775"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159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3446"/>
            <a:ext cx="8229600" cy="750769"/>
          </a:xfrm>
        </p:spPr>
        <p:txBody>
          <a:bodyPr/>
          <a:lstStyle/>
          <a:p>
            <a:pPr algn="ctr"/>
            <a:r>
              <a:rPr lang="en-US" b="1" dirty="0" smtClean="0">
                <a:solidFill>
                  <a:schemeClr val="bg1"/>
                </a:solidFill>
              </a:rPr>
              <a:t>Goal of this OLA session:</a:t>
            </a:r>
            <a:endParaRPr lang="en-US" b="1" dirty="0">
              <a:solidFill>
                <a:schemeClr val="bg1"/>
              </a:solidFill>
            </a:endParaRPr>
          </a:p>
        </p:txBody>
      </p:sp>
      <p:sp>
        <p:nvSpPr>
          <p:cNvPr id="3" name="Content Placeholder 2"/>
          <p:cNvSpPr>
            <a:spLocks noGrp="1"/>
          </p:cNvSpPr>
          <p:nvPr>
            <p:ph idx="1"/>
          </p:nvPr>
        </p:nvSpPr>
        <p:spPr>
          <a:xfrm>
            <a:off x="436811" y="1207352"/>
            <a:ext cx="8249990" cy="5048714"/>
          </a:xfrm>
        </p:spPr>
        <p:txBody>
          <a:bodyPr>
            <a:noAutofit/>
          </a:bodyPr>
          <a:lstStyle/>
          <a:p>
            <a:pPr algn="ctr"/>
            <a:endParaRPr lang="en-CA" sz="2400" dirty="0" smtClean="0"/>
          </a:p>
          <a:p>
            <a:pPr algn="ctr"/>
            <a:r>
              <a:rPr lang="en-CA" sz="3200" dirty="0" smtClean="0"/>
              <a:t>To share details of the partnership between the Milton Chamber of Commerce and Milton Public Library in order to encourage the implementation of similar programs across Ontario. </a:t>
            </a:r>
            <a:endParaRPr lang="en-US" sz="3200"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110" y="6240411"/>
            <a:ext cx="1272670" cy="595544"/>
          </a:xfrm>
          <a:prstGeom prst="rect">
            <a:avLst/>
          </a:prstGeom>
        </p:spPr>
      </p:pic>
    </p:spTree>
    <p:extLst>
      <p:ext uri="{BB962C8B-B14F-4D97-AF65-F5344CB8AC3E}">
        <p14:creationId xmlns:p14="http://schemas.microsoft.com/office/powerpoint/2010/main" val="100060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695"/>
            <a:ext cx="8229600" cy="750769"/>
          </a:xfrm>
        </p:spPr>
        <p:txBody>
          <a:bodyPr/>
          <a:lstStyle/>
          <a:p>
            <a:pPr algn="ctr"/>
            <a:r>
              <a:rPr lang="en-US" b="1" dirty="0" smtClean="0">
                <a:solidFill>
                  <a:schemeClr val="bg1"/>
                </a:solidFill>
              </a:rPr>
              <a:t>Stay in Touch</a:t>
            </a:r>
            <a:endParaRPr lang="en-US" b="1" dirty="0">
              <a:solidFill>
                <a:schemeClr val="bg1"/>
              </a:solidFill>
            </a:endParaRPr>
          </a:p>
        </p:txBody>
      </p:sp>
      <p:sp>
        <p:nvSpPr>
          <p:cNvPr id="3" name="Content Placeholder 2"/>
          <p:cNvSpPr>
            <a:spLocks noGrp="1"/>
          </p:cNvSpPr>
          <p:nvPr>
            <p:ph idx="1"/>
          </p:nvPr>
        </p:nvSpPr>
        <p:spPr>
          <a:xfrm>
            <a:off x="228600" y="1307266"/>
            <a:ext cx="8686800" cy="5112660"/>
          </a:xfrm>
        </p:spPr>
        <p:txBody>
          <a:bodyPr>
            <a:noAutofit/>
          </a:bodyPr>
          <a:lstStyle/>
          <a:p>
            <a:pPr marL="457200" indent="-457200">
              <a:buFont typeface="Arial" panose="020B0604020202020204" pitchFamily="34" charset="0"/>
              <a:buChar char="•"/>
            </a:pPr>
            <a:r>
              <a:rPr lang="en-US" sz="2400" b="1" dirty="0" smtClean="0"/>
              <a:t>Leslie Fitch, </a:t>
            </a:r>
            <a:r>
              <a:rPr lang="en-US" sz="2400" dirty="0" smtClean="0"/>
              <a:t>CEO and Chief Librarian, </a:t>
            </a:r>
          </a:p>
          <a:p>
            <a:r>
              <a:rPr lang="en-US" sz="2400" dirty="0"/>
              <a:t>	</a:t>
            </a:r>
            <a:r>
              <a:rPr lang="en-US" sz="2400" dirty="0" smtClean="0"/>
              <a:t>Milton Public Library, </a:t>
            </a:r>
            <a:r>
              <a:rPr lang="en-US" sz="2400" dirty="0" smtClean="0">
                <a:hlinkClick r:id="rId4"/>
              </a:rPr>
              <a:t>leslie.fitch@mpl.on.ca</a:t>
            </a:r>
            <a:endParaRPr lang="en-US" sz="2400" dirty="0" smtClean="0"/>
          </a:p>
          <a:p>
            <a:endParaRPr lang="en-US" sz="2400" dirty="0" smtClean="0"/>
          </a:p>
          <a:p>
            <a:pPr marL="457200" indent="-457200">
              <a:buFont typeface="Arial" panose="020B0604020202020204" pitchFamily="34" charset="0"/>
              <a:buChar char="•"/>
            </a:pPr>
            <a:r>
              <a:rPr lang="en-US" sz="2400" b="1" dirty="0" smtClean="0"/>
              <a:t>Scott McCammon, </a:t>
            </a:r>
            <a:r>
              <a:rPr lang="en-US" sz="2400" dirty="0" smtClean="0"/>
              <a:t>President and CEO, </a:t>
            </a:r>
          </a:p>
          <a:p>
            <a:r>
              <a:rPr lang="en-US" sz="2400" dirty="0"/>
              <a:t>	</a:t>
            </a:r>
            <a:r>
              <a:rPr lang="en-US" sz="2400" dirty="0" smtClean="0"/>
              <a:t>Milton Chamber of Commerce, </a:t>
            </a:r>
            <a:r>
              <a:rPr lang="en-US" sz="2400" dirty="0" smtClean="0">
                <a:hlinkClick r:id="rId5"/>
              </a:rPr>
              <a:t>scott@miltonchamber.ca</a:t>
            </a:r>
            <a:endParaRPr lang="en-US" sz="2400" dirty="0" smtClean="0"/>
          </a:p>
          <a:p>
            <a:endParaRPr lang="en-US" sz="2400" i="1" dirty="0" smtClean="0"/>
          </a:p>
          <a:p>
            <a:pPr marL="457200" indent="-457200">
              <a:buFont typeface="Arial" panose="020B0604020202020204" pitchFamily="34" charset="0"/>
              <a:buChar char="•"/>
            </a:pPr>
            <a:r>
              <a:rPr lang="en-US" sz="2400" b="1" dirty="0" smtClean="0"/>
              <a:t>Anne O’Sullivan</a:t>
            </a:r>
          </a:p>
          <a:p>
            <a:r>
              <a:rPr lang="en-US" sz="2400" dirty="0"/>
              <a:t>	</a:t>
            </a:r>
            <a:r>
              <a:rPr lang="en-US" sz="2400" dirty="0" smtClean="0"/>
              <a:t>Manager, Information Services and Programming,</a:t>
            </a:r>
          </a:p>
          <a:p>
            <a:r>
              <a:rPr lang="en-US" sz="2400" dirty="0" smtClean="0"/>
              <a:t> 	Milton Public Library, </a:t>
            </a:r>
            <a:r>
              <a:rPr lang="en-US" sz="2400" dirty="0" smtClean="0">
                <a:hlinkClick r:id="rId6"/>
              </a:rPr>
              <a:t>anne.osullivan@mpl.on.ca</a:t>
            </a:r>
            <a:endParaRPr lang="en-US" sz="2400" dirty="0" smtClean="0"/>
          </a:p>
          <a:p>
            <a:pPr lvl="1"/>
            <a:endParaRPr lang="en-US" dirty="0" smtClean="0"/>
          </a:p>
        </p:txBody>
      </p:sp>
      <p:sp>
        <p:nvSpPr>
          <p:cNvPr id="5" name="AutoShape 2" descr="Image result for milton chamber of commerce logo"/>
          <p:cNvSpPr>
            <a:spLocks noChangeAspect="1" noChangeArrowheads="1"/>
          </p:cNvSpPr>
          <p:nvPr/>
        </p:nvSpPr>
        <p:spPr bwMode="auto">
          <a:xfrm>
            <a:off x="7090765" y="409336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2" descr="Image result for milton chamber of commerce logo"/>
          <p:cNvSpPr>
            <a:spLocks noChangeAspect="1" noChangeArrowheads="1"/>
          </p:cNvSpPr>
          <p:nvPr/>
        </p:nvSpPr>
        <p:spPr bwMode="auto">
          <a:xfrm>
            <a:off x="7243165" y="424576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2" descr="Image result for milton chamber of commerce logo"/>
          <p:cNvSpPr>
            <a:spLocks noChangeAspect="1" noChangeArrowheads="1"/>
          </p:cNvSpPr>
          <p:nvPr/>
        </p:nvSpPr>
        <p:spPr bwMode="auto">
          <a:xfrm>
            <a:off x="7395565" y="439816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1110" y="6240411"/>
            <a:ext cx="1272670" cy="595544"/>
          </a:xfrm>
          <a:prstGeom prst="rect">
            <a:avLst/>
          </a:prstGeom>
        </p:spPr>
      </p:pic>
    </p:spTree>
    <p:extLst>
      <p:ext uri="{BB962C8B-B14F-4D97-AF65-F5344CB8AC3E}">
        <p14:creationId xmlns:p14="http://schemas.microsoft.com/office/powerpoint/2010/main" val="10484957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4882" y="5277317"/>
            <a:ext cx="4552402" cy="1202053"/>
          </a:xfrm>
          <a:prstGeom prst="rect">
            <a:avLst/>
          </a:prstGeom>
        </p:spPr>
        <p:txBody>
          <a:bodyPr/>
          <a:lstStyle>
            <a:lvl1pPr algn="l" defTabSz="457200" rtl="0" eaLnBrk="1" latinLnBrk="0" hangingPunct="1">
              <a:spcBef>
                <a:spcPct val="0"/>
              </a:spcBef>
              <a:buNone/>
              <a:defRPr sz="3400" kern="1200">
                <a:solidFill>
                  <a:schemeClr val="bg1">
                    <a:lumMod val="50000"/>
                  </a:schemeClr>
                </a:solidFill>
                <a:latin typeface="Avenir Black"/>
                <a:ea typeface="+mj-ea"/>
                <a:cs typeface="+mj-cs"/>
              </a:defRPr>
            </a:lvl1pPr>
          </a:lstStyle>
          <a:p>
            <a:r>
              <a:rPr lang="en-US" sz="5400" dirty="0" smtClean="0">
                <a:solidFill>
                  <a:schemeClr val="bg1"/>
                </a:solidFill>
              </a:rPr>
              <a:t>Thank you</a:t>
            </a:r>
            <a:endParaRPr lang="en-US" sz="5400" dirty="0">
              <a:solidFill>
                <a:schemeClr val="bg1"/>
              </a:solidFill>
              <a:latin typeface="Avenir Book"/>
              <a:cs typeface="Avenir Book"/>
            </a:endParaRPr>
          </a:p>
        </p:txBody>
      </p:sp>
    </p:spTree>
    <p:extLst>
      <p:ext uri="{BB962C8B-B14F-4D97-AF65-F5344CB8AC3E}">
        <p14:creationId xmlns:p14="http://schemas.microsoft.com/office/powerpoint/2010/main" val="2475592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8229600" cy="618977"/>
          </a:xfrm>
        </p:spPr>
        <p:txBody>
          <a:bodyPr/>
          <a:lstStyle/>
          <a:p>
            <a:pPr algn="ctr"/>
            <a:r>
              <a:rPr lang="en-US" b="1" dirty="0" smtClean="0">
                <a:solidFill>
                  <a:schemeClr val="bg1"/>
                </a:solidFill>
              </a:rPr>
              <a:t>Agenda</a:t>
            </a:r>
            <a:endParaRPr lang="en-US" b="1" dirty="0">
              <a:solidFill>
                <a:schemeClr val="bg1"/>
              </a:solidFill>
            </a:endParaRPr>
          </a:p>
        </p:txBody>
      </p:sp>
      <p:sp>
        <p:nvSpPr>
          <p:cNvPr id="3" name="Content Placeholder 2"/>
          <p:cNvSpPr>
            <a:spLocks noGrp="1"/>
          </p:cNvSpPr>
          <p:nvPr>
            <p:ph idx="1"/>
          </p:nvPr>
        </p:nvSpPr>
        <p:spPr>
          <a:xfrm>
            <a:off x="457201" y="986327"/>
            <a:ext cx="8060634" cy="3416862"/>
          </a:xfrm>
        </p:spPr>
        <p:txBody>
          <a:bodyPr>
            <a:noAutofit/>
          </a:bodyPr>
          <a:lstStyle/>
          <a:p>
            <a:pPr marL="342900" indent="-342900">
              <a:buFont typeface="Arial" panose="020B0604020202020204" pitchFamily="34" charset="0"/>
              <a:buChar char="•"/>
            </a:pPr>
            <a:r>
              <a:rPr lang="en-CA" sz="2800" b="1" dirty="0" smtClean="0"/>
              <a:t>Provide context </a:t>
            </a:r>
            <a:r>
              <a:rPr lang="en-CA" sz="2800" dirty="0" smtClean="0"/>
              <a:t>for the project</a:t>
            </a:r>
            <a:endParaRPr lang="en-CA" sz="2800" b="1" dirty="0" smtClean="0"/>
          </a:p>
          <a:p>
            <a:pPr marL="342900" indent="-342900">
              <a:buFont typeface="Arial" panose="020B0604020202020204" pitchFamily="34" charset="0"/>
              <a:buChar char="•"/>
            </a:pPr>
            <a:r>
              <a:rPr lang="en-CA" sz="2800" b="1" dirty="0" smtClean="0"/>
              <a:t>Why</a:t>
            </a:r>
            <a:r>
              <a:rPr lang="en-CA" sz="2800" dirty="0" smtClean="0"/>
              <a:t> partner with the Chamber of Commerce?</a:t>
            </a:r>
          </a:p>
          <a:p>
            <a:pPr marL="342900" indent="-342900">
              <a:buFont typeface="Arial" panose="020B0604020202020204" pitchFamily="34" charset="0"/>
              <a:buChar char="•"/>
            </a:pPr>
            <a:r>
              <a:rPr lang="en-CA" sz="2800" b="1" dirty="0" smtClean="0"/>
              <a:t>What</a:t>
            </a:r>
            <a:r>
              <a:rPr lang="en-CA" sz="2800" dirty="0" smtClean="0"/>
              <a:t> do local small business owners and entrepreneurs need?  </a:t>
            </a:r>
          </a:p>
          <a:p>
            <a:pPr marL="342900" indent="-342900">
              <a:buFont typeface="Arial" panose="020B0604020202020204" pitchFamily="34" charset="0"/>
              <a:buChar char="•"/>
            </a:pPr>
            <a:r>
              <a:rPr lang="en-CA" sz="2800" b="1" dirty="0" smtClean="0"/>
              <a:t>How</a:t>
            </a:r>
            <a:r>
              <a:rPr lang="en-CA" sz="2800" dirty="0" smtClean="0"/>
              <a:t> can the public library help meet these needs?</a:t>
            </a:r>
          </a:p>
          <a:p>
            <a:pPr marL="342900" indent="-342900">
              <a:buFont typeface="Arial" panose="020B0604020202020204" pitchFamily="34" charset="0"/>
              <a:buChar char="•"/>
            </a:pPr>
            <a:r>
              <a:rPr lang="en-CA" sz="2800" b="1" dirty="0" smtClean="0"/>
              <a:t>What</a:t>
            </a:r>
            <a:r>
              <a:rPr lang="en-CA" sz="2800" dirty="0" smtClean="0"/>
              <a:t> is CLIC and </a:t>
            </a:r>
            <a:r>
              <a:rPr lang="en-CA" sz="2800" b="1" dirty="0" smtClean="0"/>
              <a:t>how</a:t>
            </a:r>
            <a:r>
              <a:rPr lang="en-CA" sz="2800" dirty="0" smtClean="0"/>
              <a:t> does it work?</a:t>
            </a:r>
          </a:p>
          <a:p>
            <a:pPr marL="342900" indent="-342900">
              <a:buFont typeface="Arial" panose="020B0604020202020204" pitchFamily="34" charset="0"/>
              <a:buChar char="•"/>
            </a:pPr>
            <a:r>
              <a:rPr lang="en-CA" sz="2800" b="1" dirty="0" smtClean="0"/>
              <a:t>Questions</a:t>
            </a:r>
          </a:p>
          <a:p>
            <a:pPr marL="342900" indent="-342900">
              <a:buFont typeface="Arial" panose="020B0604020202020204" pitchFamily="34" charset="0"/>
              <a:buChar char="•"/>
            </a:pPr>
            <a:r>
              <a:rPr lang="en-CA" sz="2800" b="1" dirty="0" smtClean="0"/>
              <a:t>Wrap-up and resource take-</a:t>
            </a:r>
            <a:r>
              <a:rPr lang="en-CA" sz="2800" b="1" dirty="0" err="1" smtClean="0"/>
              <a:t>aways</a:t>
            </a:r>
            <a:endParaRPr lang="en-CA" sz="2800" b="1"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110" y="6240411"/>
            <a:ext cx="1272670" cy="595544"/>
          </a:xfrm>
          <a:prstGeom prst="rect">
            <a:avLst/>
          </a:prstGeom>
        </p:spPr>
      </p:pic>
    </p:spTree>
    <p:extLst>
      <p:ext uri="{BB962C8B-B14F-4D97-AF65-F5344CB8AC3E}">
        <p14:creationId xmlns:p14="http://schemas.microsoft.com/office/powerpoint/2010/main" val="57890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8229600" cy="750769"/>
          </a:xfrm>
        </p:spPr>
        <p:txBody>
          <a:bodyPr>
            <a:normAutofit/>
          </a:bodyPr>
          <a:lstStyle/>
          <a:p>
            <a:pPr algn="ctr"/>
            <a:r>
              <a:rPr lang="en-US" b="1" dirty="0" smtClean="0">
                <a:solidFill>
                  <a:schemeClr val="bg1"/>
                </a:solidFill>
              </a:rPr>
              <a:t>Embedding MPL in the Community</a:t>
            </a:r>
            <a:endParaRPr lang="en-US" b="1" dirty="0">
              <a:solidFill>
                <a:schemeClr val="bg1"/>
              </a:solidFill>
            </a:endParaRPr>
          </a:p>
        </p:txBody>
      </p:sp>
      <p:sp>
        <p:nvSpPr>
          <p:cNvPr id="3" name="Content Placeholder 2"/>
          <p:cNvSpPr>
            <a:spLocks noGrp="1"/>
          </p:cNvSpPr>
          <p:nvPr>
            <p:ph idx="1"/>
          </p:nvPr>
        </p:nvSpPr>
        <p:spPr>
          <a:xfrm>
            <a:off x="581891" y="1028352"/>
            <a:ext cx="7980218" cy="4525963"/>
          </a:xfrm>
        </p:spPr>
        <p:txBody>
          <a:bodyPr>
            <a:noAutofit/>
          </a:bodyPr>
          <a:lstStyle/>
          <a:p>
            <a:pPr algn="ctr"/>
            <a:endParaRPr lang="en-CA" sz="3200" dirty="0" smtClean="0"/>
          </a:p>
          <a:p>
            <a:pPr algn="ctr"/>
            <a:r>
              <a:rPr lang="en-CA" sz="3200" dirty="0"/>
              <a:t>“Librarians have the power to change lives and build community—but to do this, we have to leave our desks, leave our buildings, and show the community what a powerful tool we are.”</a:t>
            </a:r>
          </a:p>
          <a:p>
            <a:pPr algn="ctr"/>
            <a:endParaRPr lang="en-CA" sz="3000" dirty="0"/>
          </a:p>
          <a:p>
            <a:pPr algn="ctr"/>
            <a:r>
              <a:rPr lang="en-CA" sz="2400" dirty="0" smtClean="0"/>
              <a:t>“</a:t>
            </a:r>
            <a:r>
              <a:rPr lang="en-CA" sz="2400" i="1" dirty="0" smtClean="0"/>
              <a:t>Community Reference: Making Libraries Indispensable in a New Way”, </a:t>
            </a:r>
            <a:r>
              <a:rPr lang="en-CA" sz="2400" dirty="0" smtClean="0"/>
              <a:t>Long, </a:t>
            </a:r>
            <a:r>
              <a:rPr lang="en-CA" sz="2400" dirty="0" err="1" smtClean="0"/>
              <a:t>Galston</a:t>
            </a:r>
            <a:r>
              <a:rPr lang="en-CA" sz="2400" dirty="0" smtClean="0"/>
              <a:t>, Huber and Johnson,</a:t>
            </a:r>
            <a:r>
              <a:rPr lang="en-CA" sz="2400" i="1" dirty="0" smtClean="0"/>
              <a:t> </a:t>
            </a:r>
          </a:p>
          <a:p>
            <a:pPr algn="ctr"/>
            <a:r>
              <a:rPr lang="en-CA" sz="2400" dirty="0" smtClean="0"/>
              <a:t>American Libraries Magazine</a:t>
            </a:r>
            <a:endParaRPr lang="en-CA" sz="2400" dirty="0"/>
          </a:p>
          <a:p>
            <a:pPr algn="ctr"/>
            <a:endParaRPr lang="en-US" sz="2800"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110" y="6240411"/>
            <a:ext cx="1272670" cy="595544"/>
          </a:xfrm>
          <a:prstGeom prst="rect">
            <a:avLst/>
          </a:prstGeom>
        </p:spPr>
      </p:pic>
    </p:spTree>
    <p:extLst>
      <p:ext uri="{BB962C8B-B14F-4D97-AF65-F5344CB8AC3E}">
        <p14:creationId xmlns:p14="http://schemas.microsoft.com/office/powerpoint/2010/main" val="2616799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2040" y="2097362"/>
            <a:ext cx="1712607" cy="1268145"/>
          </a:xfrm>
          <a:prstGeom prst="rect">
            <a:avLst/>
          </a:prstGeom>
        </p:spPr>
      </p:pic>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l="7652" t="4313" r="16870" b="-1"/>
          <a:stretch/>
        </p:blipFill>
        <p:spPr>
          <a:xfrm>
            <a:off x="4346378" y="4372678"/>
            <a:ext cx="3107267" cy="279030"/>
          </a:xfrm>
          <a:prstGeom prst="rect">
            <a:avLst/>
          </a:prstGeom>
        </p:spPr>
      </p:pic>
      <p:sp>
        <p:nvSpPr>
          <p:cNvPr id="3" name="Content Placeholder 2"/>
          <p:cNvSpPr>
            <a:spLocks noGrp="1"/>
          </p:cNvSpPr>
          <p:nvPr>
            <p:ph idx="4294967295"/>
          </p:nvPr>
        </p:nvSpPr>
        <p:spPr>
          <a:xfrm>
            <a:off x="1362075" y="2070100"/>
            <a:ext cx="7781925" cy="3290888"/>
          </a:xfrm>
        </p:spPr>
        <p:txBody>
          <a:bodyPr>
            <a:normAutofit/>
          </a:bodyPr>
          <a:lstStyle/>
          <a:p>
            <a:r>
              <a:rPr lang="en-CA" dirty="0" smtClean="0"/>
              <a:t> </a:t>
            </a:r>
          </a:p>
        </p:txBody>
      </p:sp>
      <p:pic>
        <p:nvPicPr>
          <p:cNvPr id="9" name="Picture 8" descr="Orientation - LSC.jpg"/>
          <p:cNvPicPr>
            <a:picLocks noChangeAspect="1"/>
          </p:cNvPicPr>
          <p:nvPr/>
        </p:nvPicPr>
        <p:blipFill>
          <a:blip r:embed="rId6" cstate="print"/>
          <a:stretch>
            <a:fillRect/>
          </a:stretch>
        </p:blipFill>
        <p:spPr>
          <a:xfrm>
            <a:off x="341007" y="4579568"/>
            <a:ext cx="1608995" cy="1191850"/>
          </a:xfrm>
          <a:prstGeom prst="rect">
            <a:avLst/>
          </a:prstGeom>
        </p:spPr>
      </p:pic>
      <p:pic>
        <p:nvPicPr>
          <p:cNvPr id="11" name="Picture 10" descr="Orientation - SOLS.jpg"/>
          <p:cNvPicPr>
            <a:picLocks noChangeAspect="1"/>
          </p:cNvPicPr>
          <p:nvPr/>
        </p:nvPicPr>
        <p:blipFill>
          <a:blip r:embed="rId7" cstate="print"/>
          <a:stretch>
            <a:fillRect/>
          </a:stretch>
        </p:blipFill>
        <p:spPr>
          <a:xfrm>
            <a:off x="8044169" y="4282902"/>
            <a:ext cx="957664" cy="2049158"/>
          </a:xfrm>
          <a:prstGeom prst="rect">
            <a:avLst/>
          </a:prstGeom>
        </p:spPr>
      </p:pic>
      <p:pic>
        <p:nvPicPr>
          <p:cNvPr id="12" name="Picture 11" descr="Orientation - Halinet.gif"/>
          <p:cNvPicPr>
            <a:picLocks noChangeAspect="1"/>
          </p:cNvPicPr>
          <p:nvPr/>
        </p:nvPicPr>
        <p:blipFill>
          <a:blip r:embed="rId8" cstate="print"/>
          <a:stretch>
            <a:fillRect/>
          </a:stretch>
        </p:blipFill>
        <p:spPr>
          <a:xfrm>
            <a:off x="5995999" y="2178585"/>
            <a:ext cx="1909142" cy="582450"/>
          </a:xfrm>
          <a:prstGeom prst="rect">
            <a:avLst/>
          </a:prstGeom>
        </p:spPr>
      </p:pic>
      <p:pic>
        <p:nvPicPr>
          <p:cNvPr id="13" name="Picture 12" descr="C:\Users\kveno\AppData\Local\Microsoft\Windows\Temporary Internet Files\Content.Outlook\OZ2HM0GH\Laurier_GOLD_rgb.jpg"/>
          <p:cNvPicPr/>
          <p:nvPr/>
        </p:nvPicPr>
        <p:blipFill>
          <a:blip r:embed="rId9" cstate="print"/>
          <a:srcRect/>
          <a:stretch>
            <a:fillRect/>
          </a:stretch>
        </p:blipFill>
        <p:spPr bwMode="auto">
          <a:xfrm>
            <a:off x="3782547" y="4754343"/>
            <a:ext cx="2017925" cy="679013"/>
          </a:xfrm>
          <a:prstGeom prst="rect">
            <a:avLst/>
          </a:prstGeom>
          <a:noFill/>
          <a:ln w="9525">
            <a:noFill/>
            <a:miter lim="800000"/>
            <a:headEnd/>
            <a:tailEnd/>
          </a:ln>
        </p:spPr>
      </p:pic>
      <p:pic>
        <p:nvPicPr>
          <p:cNvPr id="14" name="Picture 5" descr="default-logo">
            <a:hlinkClick r:id="rId10"/>
          </p:cNvPr>
          <p:cNvPicPr>
            <a:picLocks noChangeAspect="1" noChangeArrowheads="1"/>
          </p:cNvPicPr>
          <p:nvPr/>
        </p:nvPicPr>
        <p:blipFill>
          <a:blip r:embed="rId11" cstate="print"/>
          <a:srcRect/>
          <a:stretch>
            <a:fillRect/>
          </a:stretch>
        </p:blipFill>
        <p:spPr bwMode="auto">
          <a:xfrm>
            <a:off x="3093987" y="883049"/>
            <a:ext cx="2862134" cy="723901"/>
          </a:xfrm>
          <a:prstGeom prst="rect">
            <a:avLst/>
          </a:prstGeom>
          <a:noFill/>
        </p:spPr>
      </p:pic>
      <p:pic>
        <p:nvPicPr>
          <p:cNvPr id="16" name="Picture 2" descr="C:\Users\kveno\AppData\Local\Microsoft\Windows\Temporary Internet Files\Content.Outlook\OZ2HM0GH\MCC_New-Logos.jpg"/>
          <p:cNvPicPr>
            <a:picLocks noChangeAspect="1" noChangeArrowheads="1"/>
          </p:cNvPicPr>
          <p:nvPr/>
        </p:nvPicPr>
        <p:blipFill>
          <a:blip r:embed="rId12" cstate="print"/>
          <a:srcRect/>
          <a:stretch>
            <a:fillRect/>
          </a:stretch>
        </p:blipFill>
        <p:spPr bwMode="auto">
          <a:xfrm>
            <a:off x="3694252" y="2960296"/>
            <a:ext cx="2661923" cy="1280160"/>
          </a:xfrm>
          <a:prstGeom prst="rect">
            <a:avLst/>
          </a:prstGeom>
          <a:noFill/>
        </p:spPr>
      </p:pic>
      <p:pic>
        <p:nvPicPr>
          <p:cNvPr id="17" name="Picture 4" descr="http://upload.wikimedia.org/wikipedia/en/thumb/2/29/Halton_logo.jpg/100px-Halton_logo.jpg">
            <a:hlinkClick r:id="rId13" tooltip="Official logo of Regional Municipality of Halton"/>
          </p:cNvPr>
          <p:cNvPicPr>
            <a:picLocks noChangeAspect="1" noChangeArrowheads="1"/>
          </p:cNvPicPr>
          <p:nvPr/>
        </p:nvPicPr>
        <p:blipFill>
          <a:blip r:embed="rId14" cstate="print"/>
          <a:srcRect/>
          <a:stretch>
            <a:fillRect/>
          </a:stretch>
        </p:blipFill>
        <p:spPr bwMode="auto">
          <a:xfrm>
            <a:off x="397825" y="5826825"/>
            <a:ext cx="1662542" cy="731520"/>
          </a:xfrm>
          <a:prstGeom prst="rect">
            <a:avLst/>
          </a:prstGeom>
          <a:noFill/>
        </p:spPr>
      </p:pic>
      <p:pic>
        <p:nvPicPr>
          <p:cNvPr id="19" name="Picture 18" descr="http://www.literacynh.org/images/banner.png"/>
          <p:cNvPicPr/>
          <p:nvPr/>
        </p:nvPicPr>
        <p:blipFill>
          <a:blip r:embed="rId15"/>
          <a:srcRect/>
          <a:stretch>
            <a:fillRect/>
          </a:stretch>
        </p:blipFill>
        <p:spPr bwMode="auto">
          <a:xfrm>
            <a:off x="193890" y="3547321"/>
            <a:ext cx="3080907" cy="668619"/>
          </a:xfrm>
          <a:prstGeom prst="rect">
            <a:avLst/>
          </a:prstGeom>
          <a:noFill/>
          <a:ln w="9525">
            <a:noFill/>
            <a:miter lim="800000"/>
            <a:headEnd/>
            <a:tailEnd/>
          </a:ln>
        </p:spPr>
      </p:pic>
      <p:pic>
        <p:nvPicPr>
          <p:cNvPr id="23" name="Picture 8" descr="https://upload.wikimedia.org/wikipedia/en/b/b5/Milton_Transit_bus_stop.png"/>
          <p:cNvPicPr>
            <a:picLocks noChangeAspect="1" noChangeArrowheads="1"/>
          </p:cNvPicPr>
          <p:nvPr/>
        </p:nvPicPr>
        <p:blipFill>
          <a:blip r:embed="rId16"/>
          <a:srcRect/>
          <a:stretch>
            <a:fillRect/>
          </a:stretch>
        </p:blipFill>
        <p:spPr bwMode="auto">
          <a:xfrm>
            <a:off x="8087898" y="809789"/>
            <a:ext cx="952500" cy="1438275"/>
          </a:xfrm>
          <a:prstGeom prst="rect">
            <a:avLst/>
          </a:prstGeom>
          <a:noFill/>
        </p:spPr>
      </p:pic>
      <p:pic>
        <p:nvPicPr>
          <p:cNvPr id="7170" name="Picture 2" descr="http://media.zuza.com/5/9/5984d2c7-9a67-46cd-9b36-d35bd8ba82f7/CanadianChampion___Gallery.jpg"/>
          <p:cNvPicPr>
            <a:picLocks noChangeAspect="1" noChangeArrowheads="1"/>
          </p:cNvPicPr>
          <p:nvPr/>
        </p:nvPicPr>
        <p:blipFill rotWithShape="1">
          <a:blip r:embed="rId17"/>
          <a:srcRect t="26587" b="21540"/>
          <a:stretch/>
        </p:blipFill>
        <p:spPr bwMode="auto">
          <a:xfrm>
            <a:off x="6729130" y="3538417"/>
            <a:ext cx="1992746" cy="635000"/>
          </a:xfrm>
          <a:prstGeom prst="rect">
            <a:avLst/>
          </a:prstGeom>
          <a:noFill/>
        </p:spPr>
      </p:pic>
      <p:pic>
        <p:nvPicPr>
          <p:cNvPr id="2" name="Picture 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478806" y="1849775"/>
            <a:ext cx="2286319" cy="762106"/>
          </a:xfrm>
          <a:prstGeom prst="rect">
            <a:avLst/>
          </a:prstGeom>
          <a:solidFill>
            <a:srgbClr val="7030A0"/>
          </a:solidFill>
        </p:spPr>
      </p:pic>
      <p:pic>
        <p:nvPicPr>
          <p:cNvPr id="5" name="Picture 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650239" y="5647739"/>
            <a:ext cx="1533525" cy="1076325"/>
          </a:xfrm>
          <a:prstGeom prst="rect">
            <a:avLst/>
          </a:prstGeom>
        </p:spPr>
      </p:pic>
      <p:pic>
        <p:nvPicPr>
          <p:cNvPr id="6" name="Picture 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318578" y="5046312"/>
            <a:ext cx="1476407" cy="1476407"/>
          </a:xfrm>
          <a:prstGeom prst="rect">
            <a:avLst/>
          </a:prstGeom>
        </p:spPr>
      </p:pic>
      <p:sp>
        <p:nvSpPr>
          <p:cNvPr id="4" name="Slide Number Placeholder 3"/>
          <p:cNvSpPr>
            <a:spLocks noGrp="1"/>
          </p:cNvSpPr>
          <p:nvPr>
            <p:ph type="sldNum" sz="quarter" idx="12"/>
          </p:nvPr>
        </p:nvSpPr>
        <p:spPr/>
        <p:txBody>
          <a:bodyPr/>
          <a:lstStyle/>
          <a:p>
            <a:fld id="{55326B8E-ED6C-6E43-A08D-5D9F6B2105DD}" type="slidenum">
              <a:rPr lang="en-US" smtClean="0">
                <a:solidFill>
                  <a:prstClr val="black">
                    <a:tint val="75000"/>
                  </a:prstClr>
                </a:solidFill>
              </a:rPr>
              <a:pPr/>
              <a:t>6</a:t>
            </a:fld>
            <a:endParaRPr lang="en-US">
              <a:solidFill>
                <a:prstClr val="black">
                  <a:tint val="75000"/>
                </a:prstClr>
              </a:solidFill>
            </a:endParaRPr>
          </a:p>
        </p:txBody>
      </p:sp>
      <p:pic>
        <p:nvPicPr>
          <p:cNvPr id="7" name="Picture 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52499" y="924612"/>
            <a:ext cx="1887848" cy="1345676"/>
          </a:xfrm>
          <a:prstGeom prst="rect">
            <a:avLst/>
          </a:prstGeom>
        </p:spPr>
      </p:pic>
      <p:pic>
        <p:nvPicPr>
          <p:cNvPr id="10" name="Picture 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704071" y="2816512"/>
            <a:ext cx="2185536" cy="617005"/>
          </a:xfrm>
          <a:prstGeom prst="rect">
            <a:avLst/>
          </a:prstGeom>
        </p:spPr>
      </p:pic>
      <p:pic>
        <p:nvPicPr>
          <p:cNvPr id="21" name="Picture 2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48787" y="4352773"/>
            <a:ext cx="1458548" cy="1215457"/>
          </a:xfrm>
          <a:prstGeom prst="rect">
            <a:avLst/>
          </a:prstGeom>
        </p:spPr>
      </p:pic>
      <p:pic>
        <p:nvPicPr>
          <p:cNvPr id="8" name="Picture 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541094" y="945214"/>
            <a:ext cx="1555668" cy="777834"/>
          </a:xfrm>
          <a:prstGeom prst="rect">
            <a:avLst/>
          </a:prstGeom>
        </p:spPr>
      </p:pic>
      <p:pic>
        <p:nvPicPr>
          <p:cNvPr id="26" name="Picture 2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141709" y="929458"/>
            <a:ext cx="1778198" cy="876167"/>
          </a:xfrm>
          <a:prstGeom prst="rect">
            <a:avLst/>
          </a:prstGeom>
        </p:spPr>
      </p:pic>
      <p:pic>
        <p:nvPicPr>
          <p:cNvPr id="27" name="Picture 26"/>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32145" y="2552299"/>
            <a:ext cx="1755541" cy="579607"/>
          </a:xfrm>
          <a:prstGeom prst="rect">
            <a:avLst/>
          </a:prstGeom>
        </p:spPr>
      </p:pic>
      <p:pic>
        <p:nvPicPr>
          <p:cNvPr id="15" name="Picture 1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210696" y="5776403"/>
            <a:ext cx="2004206" cy="747315"/>
          </a:xfrm>
          <a:prstGeom prst="rect">
            <a:avLst/>
          </a:prstGeom>
        </p:spPr>
      </p:pic>
      <p:sp>
        <p:nvSpPr>
          <p:cNvPr id="29" name="Title 1"/>
          <p:cNvSpPr txBox="1">
            <a:spLocks/>
          </p:cNvSpPr>
          <p:nvPr/>
        </p:nvSpPr>
        <p:spPr>
          <a:xfrm>
            <a:off x="772233" y="3543"/>
            <a:ext cx="8229600" cy="750769"/>
          </a:xfrm>
          <a:prstGeom prst="rect">
            <a:avLst/>
          </a:prstGeom>
        </p:spPr>
        <p:txBody>
          <a:bodyPr>
            <a:normAutofit/>
          </a:bodyPr>
          <a:lstStyle>
            <a:lvl1pPr algn="l" defTabSz="457200" rtl="0" eaLnBrk="1" latinLnBrk="0" hangingPunct="1">
              <a:spcBef>
                <a:spcPct val="0"/>
              </a:spcBef>
              <a:buNone/>
              <a:defRPr sz="3400" kern="1200">
                <a:solidFill>
                  <a:schemeClr val="bg1">
                    <a:lumMod val="50000"/>
                  </a:schemeClr>
                </a:solidFill>
                <a:latin typeface="Avenir Black"/>
                <a:ea typeface="+mj-ea"/>
                <a:cs typeface="+mj-cs"/>
              </a:defRPr>
            </a:lvl1pPr>
          </a:lstStyle>
          <a:p>
            <a:pPr algn="ctr"/>
            <a:r>
              <a:rPr lang="en-US" b="1" dirty="0" smtClean="0">
                <a:solidFill>
                  <a:schemeClr val="bg1"/>
                </a:solidFill>
              </a:rPr>
              <a:t>MPL’s Partnerships</a:t>
            </a:r>
            <a:endParaRPr lang="en-US" b="1" dirty="0">
              <a:solidFill>
                <a:schemeClr val="bg1"/>
              </a:solidFill>
            </a:endParaRPr>
          </a:p>
        </p:txBody>
      </p:sp>
    </p:spTree>
    <p:extLst>
      <p:ext uri="{BB962C8B-B14F-4D97-AF65-F5344CB8AC3E}">
        <p14:creationId xmlns:p14="http://schemas.microsoft.com/office/powerpoint/2010/main" val="2808446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377"/>
            <a:ext cx="9144000" cy="642424"/>
          </a:xfrm>
        </p:spPr>
        <p:txBody>
          <a:bodyPr>
            <a:normAutofit/>
          </a:bodyPr>
          <a:lstStyle/>
          <a:p>
            <a:pPr algn="ctr"/>
            <a:r>
              <a:rPr lang="en-US" b="1" dirty="0" smtClean="0">
                <a:solidFill>
                  <a:schemeClr val="bg1"/>
                </a:solidFill>
              </a:rPr>
              <a:t>Library / Chamber Partnership</a:t>
            </a:r>
            <a:endParaRPr lang="en-US" b="1" dirty="0">
              <a:solidFill>
                <a:schemeClr val="bg1"/>
              </a:solidFill>
            </a:endParaRPr>
          </a:p>
        </p:txBody>
      </p:sp>
      <p:sp>
        <p:nvSpPr>
          <p:cNvPr id="4" name="Content Placeholder 3"/>
          <p:cNvSpPr>
            <a:spLocks noGrp="1"/>
          </p:cNvSpPr>
          <p:nvPr>
            <p:ph idx="1"/>
          </p:nvPr>
        </p:nvSpPr>
        <p:spPr>
          <a:xfrm>
            <a:off x="350321" y="874864"/>
            <a:ext cx="4827319" cy="4640238"/>
          </a:xfrm>
        </p:spPr>
        <p:txBody>
          <a:bodyPr>
            <a:noAutofit/>
          </a:bodyPr>
          <a:lstStyle/>
          <a:p>
            <a:pPr marL="342900" indent="-342900">
              <a:buFontTx/>
              <a:buChar char="-"/>
            </a:pPr>
            <a:r>
              <a:rPr lang="en-CA" sz="2400" dirty="0" smtClean="0"/>
              <a:t>Leslie Fitch, MPL CEO serves on Chamber of Commerce Board</a:t>
            </a:r>
          </a:p>
          <a:p>
            <a:pPr lvl="1"/>
            <a:endParaRPr lang="en-CA" dirty="0" smtClean="0"/>
          </a:p>
          <a:p>
            <a:pPr marL="342900" indent="-342900">
              <a:buFontTx/>
              <a:buChar char="-"/>
            </a:pPr>
            <a:r>
              <a:rPr lang="en-CA" sz="2400" dirty="0" smtClean="0"/>
              <a:t>Library staff attend Chamber networking events, such as Business </a:t>
            </a:r>
            <a:r>
              <a:rPr lang="en-CA" sz="2400" dirty="0" err="1" smtClean="0"/>
              <a:t>AfterHours</a:t>
            </a:r>
            <a:r>
              <a:rPr lang="en-CA" sz="2400" dirty="0" smtClean="0"/>
              <a:t> and support Chamber initiatives, such as Youth Scholarships</a:t>
            </a:r>
          </a:p>
          <a:p>
            <a:endParaRPr lang="en-CA" sz="2400" dirty="0" smtClean="0"/>
          </a:p>
          <a:p>
            <a:pPr marL="342900" indent="-342900">
              <a:buFontTx/>
              <a:buChar char="-"/>
            </a:pPr>
            <a:r>
              <a:rPr lang="en-CA" sz="2400" dirty="0" smtClean="0"/>
              <a:t>Current partnership has been very fruitful: </a:t>
            </a:r>
          </a:p>
          <a:p>
            <a:pPr marL="342900" indent="-342900">
              <a:buFontTx/>
              <a:buChar char="-"/>
            </a:pPr>
            <a:endParaRPr lang="en-CA" sz="2400" dirty="0" smtClean="0"/>
          </a:p>
          <a:p>
            <a:pPr algn="ctr"/>
            <a:r>
              <a:rPr lang="en-CA" sz="2400" b="1" dirty="0" smtClean="0"/>
              <a:t>What more can we do together?</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8769" y="1778202"/>
            <a:ext cx="3246544" cy="1499313"/>
          </a:xfrm>
          <a:prstGeom prst="rect">
            <a:avLst/>
          </a:prstGeom>
        </p:spPr>
      </p:pic>
      <p:pic>
        <p:nvPicPr>
          <p:cNvPr id="2050" name="Picture 2" descr="Image result for milton public librar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8769" y="4422671"/>
            <a:ext cx="3149517" cy="1416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276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962"/>
            <a:ext cx="9144000" cy="750769"/>
          </a:xfrm>
        </p:spPr>
        <p:txBody>
          <a:bodyPr>
            <a:normAutofit/>
          </a:bodyPr>
          <a:lstStyle/>
          <a:p>
            <a:pPr algn="ctr"/>
            <a:r>
              <a:rPr lang="en-US" b="1" dirty="0" smtClean="0">
                <a:solidFill>
                  <a:schemeClr val="bg1"/>
                </a:solidFill>
              </a:rPr>
              <a:t>Milton Chamber of Commerce</a:t>
            </a:r>
            <a:endParaRPr lang="en-US" b="1" dirty="0">
              <a:solidFill>
                <a:schemeClr val="bg1"/>
              </a:solidFill>
            </a:endParaRPr>
          </a:p>
        </p:txBody>
      </p:sp>
      <p:sp>
        <p:nvSpPr>
          <p:cNvPr id="3" name="Content Placeholder 2"/>
          <p:cNvSpPr>
            <a:spLocks noGrp="1"/>
          </p:cNvSpPr>
          <p:nvPr>
            <p:ph idx="1"/>
          </p:nvPr>
        </p:nvSpPr>
        <p:spPr>
          <a:xfrm>
            <a:off x="541683" y="3207433"/>
            <a:ext cx="8060634" cy="4525963"/>
          </a:xfrm>
        </p:spPr>
        <p:txBody>
          <a:bodyPr>
            <a:noAutofit/>
          </a:bodyPr>
          <a:lstStyle/>
          <a:p>
            <a:pPr algn="ctr" fontAlgn="base"/>
            <a:r>
              <a:rPr lang="en-CA" sz="2800" dirty="0" smtClean="0"/>
              <a:t>The </a:t>
            </a:r>
            <a:r>
              <a:rPr lang="en-CA" sz="2800" dirty="0"/>
              <a:t>Milton Chamber of Commerce is a not-for-profit, membership-based, volunteer driven, organization representing over 700 member businesses and individuals. The Milton Chamber’s primary role is advocacy, fostering a business-friendly environment and allowing the free enterprise system to thrive. </a:t>
            </a:r>
            <a:endParaRPr lang="en-US" sz="2800"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613" y="1038225"/>
            <a:ext cx="4211729" cy="194505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1110" y="6240411"/>
            <a:ext cx="1272670" cy="595544"/>
          </a:xfrm>
          <a:prstGeom prst="rect">
            <a:avLst/>
          </a:prstGeom>
        </p:spPr>
      </p:pic>
    </p:spTree>
    <p:extLst>
      <p:ext uri="{BB962C8B-B14F-4D97-AF65-F5344CB8AC3E}">
        <p14:creationId xmlns:p14="http://schemas.microsoft.com/office/powerpoint/2010/main" val="566437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50769"/>
          </a:xfrm>
        </p:spPr>
        <p:txBody>
          <a:bodyPr>
            <a:normAutofit/>
          </a:bodyPr>
          <a:lstStyle/>
          <a:p>
            <a:pPr algn="ctr"/>
            <a:r>
              <a:rPr lang="en-US" b="1" dirty="0" smtClean="0">
                <a:solidFill>
                  <a:schemeClr val="bg1"/>
                </a:solidFill>
              </a:rPr>
              <a:t>Information Needs of Business Owners</a:t>
            </a:r>
            <a:endParaRPr lang="en-US" b="1" dirty="0">
              <a:solidFill>
                <a:schemeClr val="bg1"/>
              </a:solidFill>
            </a:endParaRPr>
          </a:p>
        </p:txBody>
      </p:sp>
      <p:pic>
        <p:nvPicPr>
          <p:cNvPr id="1026" name="Picture 2" descr="Image result for granite ridge golf cour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67" y="3953626"/>
            <a:ext cx="2991662" cy="199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sa americo mil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777" y="1336703"/>
            <a:ext cx="4578308" cy="190762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green propeller design"/>
          <p:cNvSpPr>
            <a:spLocks noChangeAspect="1" noChangeArrowheads="1"/>
          </p:cNvSpPr>
          <p:nvPr/>
        </p:nvSpPr>
        <p:spPr bwMode="auto">
          <a:xfrm>
            <a:off x="5174143" y="293952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2" name="Picture 8" descr="Image result for green propeller desig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7339" y="3899391"/>
            <a:ext cx="2104470" cy="21044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entricity 360 milt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4394" y="1460065"/>
            <a:ext cx="1785728" cy="15740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milton farmers mark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5960" y="3953626"/>
            <a:ext cx="2661333" cy="1996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ssmscdn.yp.ca/image/resize/2533939b-6361-4a4e-8d18-42c852c204ad/ypui-d-mp-pic-tb/concierge-home-services-milton-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2886" y="1444872"/>
            <a:ext cx="1684266" cy="168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403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3677</TotalTime>
  <Words>5106</Words>
  <Application>Microsoft Office PowerPoint</Application>
  <PresentationFormat>On-screen Show (4:3)</PresentationFormat>
  <Paragraphs>391</Paragraphs>
  <Slides>31</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Avenir Black</vt:lpstr>
      <vt:lpstr>Avenir Book</vt:lpstr>
      <vt:lpstr>Calibri</vt:lpstr>
      <vt:lpstr>Mangal</vt:lpstr>
      <vt:lpstr>Wingdings</vt:lpstr>
      <vt:lpstr>Office Theme</vt:lpstr>
      <vt:lpstr>9_Office Theme</vt:lpstr>
      <vt:lpstr>CLIC for Success!   Partnering with your local Chamber of Commerce OLA Superconference January 31, 2018 </vt:lpstr>
      <vt:lpstr>Speakers</vt:lpstr>
      <vt:lpstr>Goal of this OLA session:</vt:lpstr>
      <vt:lpstr>Agenda</vt:lpstr>
      <vt:lpstr>Embedding MPL in the Community</vt:lpstr>
      <vt:lpstr>PowerPoint Presentation</vt:lpstr>
      <vt:lpstr>Library / Chamber Partnership</vt:lpstr>
      <vt:lpstr>Milton Chamber of Commerce</vt:lpstr>
      <vt:lpstr>Information Needs of Business Owners</vt:lpstr>
      <vt:lpstr>Building the Partnership</vt:lpstr>
      <vt:lpstr>Chamber-Library Information Cohort</vt:lpstr>
      <vt:lpstr>Defining Roles</vt:lpstr>
      <vt:lpstr>Building the Program</vt:lpstr>
      <vt:lpstr>Inviting Participants</vt:lpstr>
      <vt:lpstr>Letting business owners direct the conversation</vt:lpstr>
      <vt:lpstr>Example Content</vt:lpstr>
      <vt:lpstr>Example Content</vt:lpstr>
      <vt:lpstr>The evolution of CLIC</vt:lpstr>
      <vt:lpstr>Staying Connected over the Summer</vt:lpstr>
      <vt:lpstr>Staying Connected over the Summer</vt:lpstr>
      <vt:lpstr>The expertise of the cohort</vt:lpstr>
      <vt:lpstr>The role of Community Experts</vt:lpstr>
      <vt:lpstr>Participant Feedback</vt:lpstr>
      <vt:lpstr>Participant Feedback</vt:lpstr>
      <vt:lpstr>Evaluating Success</vt:lpstr>
      <vt:lpstr>What Next?</vt:lpstr>
      <vt:lpstr>Take-Aways</vt:lpstr>
      <vt:lpstr>Implementing in Your System</vt:lpstr>
      <vt:lpstr>Questions?</vt:lpstr>
      <vt:lpstr>Stay in Touch</vt:lpstr>
      <vt:lpstr>PowerPoint Presentation</vt:lpstr>
    </vt:vector>
  </TitlesOfParts>
  <Company>By Design Graphics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Tryg Smith</dc:creator>
  <cp:lastModifiedBy>Leslie Fitch</cp:lastModifiedBy>
  <cp:revision>331</cp:revision>
  <cp:lastPrinted>2018-01-24T16:30:12Z</cp:lastPrinted>
  <dcterms:created xsi:type="dcterms:W3CDTF">2013-12-04T21:44:04Z</dcterms:created>
  <dcterms:modified xsi:type="dcterms:W3CDTF">2018-01-29T23:40:12Z</dcterms:modified>
</cp:coreProperties>
</file>